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107"/>
  </p:notesMasterIdLst>
  <p:sldIdLst>
    <p:sldId id="285" r:id="rId2"/>
    <p:sldId id="257" r:id="rId3"/>
    <p:sldId id="286" r:id="rId4"/>
    <p:sldId id="287" r:id="rId5"/>
    <p:sldId id="288" r:id="rId6"/>
    <p:sldId id="290" r:id="rId7"/>
    <p:sldId id="258" r:id="rId8"/>
    <p:sldId id="293" r:id="rId9"/>
    <p:sldId id="291" r:id="rId10"/>
    <p:sldId id="303" r:id="rId11"/>
    <p:sldId id="292" r:id="rId12"/>
    <p:sldId id="295" r:id="rId13"/>
    <p:sldId id="296" r:id="rId14"/>
    <p:sldId id="297" r:id="rId15"/>
    <p:sldId id="298" r:id="rId16"/>
    <p:sldId id="299" r:id="rId17"/>
    <p:sldId id="300" r:id="rId18"/>
    <p:sldId id="306" r:id="rId19"/>
    <p:sldId id="368" r:id="rId20"/>
    <p:sldId id="301" r:id="rId21"/>
    <p:sldId id="307" r:id="rId22"/>
    <p:sldId id="308" r:id="rId23"/>
    <p:sldId id="309" r:id="rId24"/>
    <p:sldId id="302" r:id="rId25"/>
    <p:sldId id="304" r:id="rId26"/>
    <p:sldId id="311" r:id="rId27"/>
    <p:sldId id="312" r:id="rId28"/>
    <p:sldId id="313" r:id="rId29"/>
    <p:sldId id="314" r:id="rId30"/>
    <p:sldId id="315" r:id="rId31"/>
    <p:sldId id="316" r:id="rId32"/>
    <p:sldId id="317" r:id="rId33"/>
    <p:sldId id="318" r:id="rId34"/>
    <p:sldId id="319" r:id="rId35"/>
    <p:sldId id="320" r:id="rId36"/>
    <p:sldId id="321" r:id="rId37"/>
    <p:sldId id="322" r:id="rId38"/>
    <p:sldId id="369" r:id="rId39"/>
    <p:sldId id="323" r:id="rId40"/>
    <p:sldId id="324" r:id="rId41"/>
    <p:sldId id="325" r:id="rId42"/>
    <p:sldId id="370" r:id="rId43"/>
    <p:sldId id="326" r:id="rId44"/>
    <p:sldId id="327" r:id="rId45"/>
    <p:sldId id="328" r:id="rId46"/>
    <p:sldId id="331" r:id="rId47"/>
    <p:sldId id="332" r:id="rId48"/>
    <p:sldId id="333" r:id="rId49"/>
    <p:sldId id="334" r:id="rId50"/>
    <p:sldId id="335" r:id="rId51"/>
    <p:sldId id="336" r:id="rId52"/>
    <p:sldId id="337" r:id="rId53"/>
    <p:sldId id="338" r:id="rId54"/>
    <p:sldId id="339" r:id="rId55"/>
    <p:sldId id="340" r:id="rId56"/>
    <p:sldId id="341" r:id="rId57"/>
    <p:sldId id="342" r:id="rId58"/>
    <p:sldId id="343" r:id="rId59"/>
    <p:sldId id="344" r:id="rId60"/>
    <p:sldId id="345" r:id="rId61"/>
    <p:sldId id="347" r:id="rId62"/>
    <p:sldId id="346" r:id="rId63"/>
    <p:sldId id="353" r:id="rId64"/>
    <p:sldId id="391" r:id="rId65"/>
    <p:sldId id="392" r:id="rId66"/>
    <p:sldId id="393" r:id="rId67"/>
    <p:sldId id="394" r:id="rId68"/>
    <p:sldId id="395" r:id="rId69"/>
    <p:sldId id="396" r:id="rId70"/>
    <p:sldId id="356" r:id="rId71"/>
    <p:sldId id="357" r:id="rId72"/>
    <p:sldId id="358" r:id="rId73"/>
    <p:sldId id="359" r:id="rId74"/>
    <p:sldId id="360" r:id="rId75"/>
    <p:sldId id="361" r:id="rId76"/>
    <p:sldId id="362" r:id="rId77"/>
    <p:sldId id="363" r:id="rId78"/>
    <p:sldId id="364" r:id="rId79"/>
    <p:sldId id="365" r:id="rId80"/>
    <p:sldId id="366" r:id="rId81"/>
    <p:sldId id="348" r:id="rId82"/>
    <p:sldId id="354" r:id="rId83"/>
    <p:sldId id="349" r:id="rId84"/>
    <p:sldId id="350" r:id="rId85"/>
    <p:sldId id="351" r:id="rId86"/>
    <p:sldId id="352" r:id="rId87"/>
    <p:sldId id="371" r:id="rId88"/>
    <p:sldId id="372" r:id="rId89"/>
    <p:sldId id="373" r:id="rId90"/>
    <p:sldId id="374" r:id="rId91"/>
    <p:sldId id="376" r:id="rId92"/>
    <p:sldId id="379" r:id="rId93"/>
    <p:sldId id="380" r:id="rId94"/>
    <p:sldId id="381" r:id="rId95"/>
    <p:sldId id="378" r:id="rId96"/>
    <p:sldId id="390" r:id="rId97"/>
    <p:sldId id="377" r:id="rId98"/>
    <p:sldId id="382" r:id="rId99"/>
    <p:sldId id="383" r:id="rId100"/>
    <p:sldId id="384" r:id="rId101"/>
    <p:sldId id="385" r:id="rId102"/>
    <p:sldId id="386" r:id="rId103"/>
    <p:sldId id="387" r:id="rId104"/>
    <p:sldId id="388" r:id="rId105"/>
    <p:sldId id="389" r:id="rId10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45DF"/>
    <a:srgbClr val="134746"/>
    <a:srgbClr val="009A00"/>
    <a:srgbClr val="0C2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068B2F-631A-4B18-B675-6F3427810A76}">
  <a:tblStyle styleId="{F4068B2F-631A-4B18-B675-6F3427810A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50"/>
    <p:restoredTop sz="69728"/>
  </p:normalViewPr>
  <p:slideViewPr>
    <p:cSldViewPr snapToGrid="0" snapToObjects="1">
      <p:cViewPr varScale="1">
        <p:scale>
          <a:sx n="137" d="100"/>
          <a:sy n="137" d="100"/>
        </p:scale>
        <p:origin x="18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hristopherdishop/Desktop/blah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hristopherdishop/Desktop/blah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hristopherdishop/Desktop/blah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Sheet1!$B$1:$B$20</c:f>
              <c:numCache>
                <c:formatCode>General</c:formatCode>
                <c:ptCount val="20"/>
                <c:pt idx="0">
                  <c:v>6</c:v>
                </c:pt>
                <c:pt idx="1">
                  <c:v>8</c:v>
                </c:pt>
                <c:pt idx="2">
                  <c:v>7</c:v>
                </c:pt>
                <c:pt idx="3">
                  <c:v>7</c:v>
                </c:pt>
                <c:pt idx="4">
                  <c:v>6</c:v>
                </c:pt>
                <c:pt idx="5">
                  <c:v>5</c:v>
                </c:pt>
                <c:pt idx="6">
                  <c:v>8</c:v>
                </c:pt>
                <c:pt idx="7">
                  <c:v>7</c:v>
                </c:pt>
                <c:pt idx="8">
                  <c:v>6</c:v>
                </c:pt>
                <c:pt idx="9">
                  <c:v>7</c:v>
                </c:pt>
                <c:pt idx="10">
                  <c:v>5</c:v>
                </c:pt>
                <c:pt idx="11">
                  <c:v>7</c:v>
                </c:pt>
                <c:pt idx="12">
                  <c:v>6</c:v>
                </c:pt>
                <c:pt idx="13">
                  <c:v>7</c:v>
                </c:pt>
                <c:pt idx="14">
                  <c:v>6</c:v>
                </c:pt>
                <c:pt idx="15">
                  <c:v>6</c:v>
                </c:pt>
                <c:pt idx="16">
                  <c:v>7</c:v>
                </c:pt>
                <c:pt idx="17">
                  <c:v>5</c:v>
                </c:pt>
                <c:pt idx="18">
                  <c:v>7</c:v>
                </c:pt>
                <c:pt idx="1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38A-AF44-8085-2743EFCCDC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1748319"/>
        <c:axId val="1318012511"/>
      </c:scatterChart>
      <c:valAx>
        <c:axId val="130174831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18012511"/>
        <c:crosses val="autoZero"/>
        <c:crossBetween val="midCat"/>
      </c:valAx>
      <c:valAx>
        <c:axId val="131801251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01748319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Sheet1!$B$1:$B$20</c:f>
              <c:numCache>
                <c:formatCode>General</c:formatCode>
                <c:ptCount val="20"/>
                <c:pt idx="0">
                  <c:v>6</c:v>
                </c:pt>
                <c:pt idx="1">
                  <c:v>8</c:v>
                </c:pt>
                <c:pt idx="2">
                  <c:v>7</c:v>
                </c:pt>
                <c:pt idx="3">
                  <c:v>7</c:v>
                </c:pt>
                <c:pt idx="4">
                  <c:v>6</c:v>
                </c:pt>
                <c:pt idx="5">
                  <c:v>5</c:v>
                </c:pt>
                <c:pt idx="6">
                  <c:v>8</c:v>
                </c:pt>
                <c:pt idx="7">
                  <c:v>7</c:v>
                </c:pt>
                <c:pt idx="8">
                  <c:v>6</c:v>
                </c:pt>
                <c:pt idx="9">
                  <c:v>7</c:v>
                </c:pt>
                <c:pt idx="10">
                  <c:v>5</c:v>
                </c:pt>
                <c:pt idx="11">
                  <c:v>7</c:v>
                </c:pt>
                <c:pt idx="12">
                  <c:v>6</c:v>
                </c:pt>
                <c:pt idx="13">
                  <c:v>7</c:v>
                </c:pt>
                <c:pt idx="14">
                  <c:v>6</c:v>
                </c:pt>
                <c:pt idx="15">
                  <c:v>6</c:v>
                </c:pt>
                <c:pt idx="16">
                  <c:v>7</c:v>
                </c:pt>
                <c:pt idx="17">
                  <c:v>5</c:v>
                </c:pt>
                <c:pt idx="18">
                  <c:v>7</c:v>
                </c:pt>
                <c:pt idx="1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38A-AF44-8085-2743EFCCDC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1748319"/>
        <c:axId val="1318012511"/>
      </c:scatterChart>
      <c:valAx>
        <c:axId val="130174831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18012511"/>
        <c:crosses val="autoZero"/>
        <c:crossBetween val="midCat"/>
      </c:valAx>
      <c:valAx>
        <c:axId val="131801251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01748319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Sheet1!$B$1:$B$20</c:f>
              <c:numCache>
                <c:formatCode>General</c:formatCode>
                <c:ptCount val="20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9</c:v>
                </c:pt>
                <c:pt idx="4">
                  <c:v>9</c:v>
                </c:pt>
                <c:pt idx="5">
                  <c:v>9</c:v>
                </c:pt>
                <c:pt idx="6">
                  <c:v>9</c:v>
                </c:pt>
                <c:pt idx="7">
                  <c:v>10</c:v>
                </c:pt>
                <c:pt idx="8">
                  <c:v>9</c:v>
                </c:pt>
                <c:pt idx="9">
                  <c:v>9</c:v>
                </c:pt>
                <c:pt idx="10">
                  <c:v>9</c:v>
                </c:pt>
                <c:pt idx="11">
                  <c:v>9</c:v>
                </c:pt>
                <c:pt idx="12">
                  <c:v>8</c:v>
                </c:pt>
                <c:pt idx="13">
                  <c:v>8</c:v>
                </c:pt>
                <c:pt idx="14">
                  <c:v>9</c:v>
                </c:pt>
                <c:pt idx="15">
                  <c:v>9</c:v>
                </c:pt>
                <c:pt idx="16">
                  <c:v>9</c:v>
                </c:pt>
                <c:pt idx="17">
                  <c:v>9</c:v>
                </c:pt>
                <c:pt idx="18">
                  <c:v>9</c:v>
                </c:pt>
                <c:pt idx="19">
                  <c:v>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4FE-4D4E-8E7D-A407CE4FDC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1748319"/>
        <c:axId val="1318012511"/>
      </c:scatterChart>
      <c:valAx>
        <c:axId val="130174831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18012511"/>
        <c:crosses val="autoZero"/>
        <c:crossBetween val="midCat"/>
      </c:valAx>
      <c:valAx>
        <c:axId val="131801251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0174831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Sheet1!$B$1:$B$20</c:f>
              <c:numCache>
                <c:formatCode>General</c:formatCode>
                <c:ptCount val="20"/>
                <c:pt idx="0">
                  <c:v>6</c:v>
                </c:pt>
                <c:pt idx="1">
                  <c:v>8</c:v>
                </c:pt>
                <c:pt idx="2">
                  <c:v>7</c:v>
                </c:pt>
                <c:pt idx="3">
                  <c:v>7</c:v>
                </c:pt>
                <c:pt idx="4">
                  <c:v>6</c:v>
                </c:pt>
                <c:pt idx="5">
                  <c:v>5</c:v>
                </c:pt>
                <c:pt idx="6">
                  <c:v>8</c:v>
                </c:pt>
                <c:pt idx="7">
                  <c:v>7</c:v>
                </c:pt>
                <c:pt idx="8">
                  <c:v>6</c:v>
                </c:pt>
                <c:pt idx="9">
                  <c:v>7</c:v>
                </c:pt>
                <c:pt idx="10">
                  <c:v>5</c:v>
                </c:pt>
                <c:pt idx="11">
                  <c:v>7</c:v>
                </c:pt>
                <c:pt idx="12">
                  <c:v>6</c:v>
                </c:pt>
                <c:pt idx="13">
                  <c:v>7</c:v>
                </c:pt>
                <c:pt idx="14">
                  <c:v>6</c:v>
                </c:pt>
                <c:pt idx="15">
                  <c:v>6</c:v>
                </c:pt>
                <c:pt idx="16">
                  <c:v>7</c:v>
                </c:pt>
                <c:pt idx="17">
                  <c:v>5</c:v>
                </c:pt>
                <c:pt idx="18">
                  <c:v>7</c:v>
                </c:pt>
                <c:pt idx="1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38A-AF44-8085-2743EFCCDC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1748319"/>
        <c:axId val="1318012511"/>
      </c:scatterChart>
      <c:valAx>
        <c:axId val="130174831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18012511"/>
        <c:crosses val="autoZero"/>
        <c:crossBetween val="midCat"/>
      </c:valAx>
      <c:valAx>
        <c:axId val="131801251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01748319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Sheet1!$B$1:$B$20</c:f>
              <c:numCache>
                <c:formatCode>General</c:formatCode>
                <c:ptCount val="20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9</c:v>
                </c:pt>
                <c:pt idx="4">
                  <c:v>9</c:v>
                </c:pt>
                <c:pt idx="5">
                  <c:v>9</c:v>
                </c:pt>
                <c:pt idx="6">
                  <c:v>9</c:v>
                </c:pt>
                <c:pt idx="7">
                  <c:v>10</c:v>
                </c:pt>
                <c:pt idx="8">
                  <c:v>9</c:v>
                </c:pt>
                <c:pt idx="9">
                  <c:v>9</c:v>
                </c:pt>
                <c:pt idx="10">
                  <c:v>9</c:v>
                </c:pt>
                <c:pt idx="11">
                  <c:v>9</c:v>
                </c:pt>
                <c:pt idx="12">
                  <c:v>8</c:v>
                </c:pt>
                <c:pt idx="13">
                  <c:v>8</c:v>
                </c:pt>
                <c:pt idx="14">
                  <c:v>9</c:v>
                </c:pt>
                <c:pt idx="15">
                  <c:v>9</c:v>
                </c:pt>
                <c:pt idx="16">
                  <c:v>9</c:v>
                </c:pt>
                <c:pt idx="17">
                  <c:v>9</c:v>
                </c:pt>
                <c:pt idx="18">
                  <c:v>9</c:v>
                </c:pt>
                <c:pt idx="19">
                  <c:v>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4FE-4D4E-8E7D-A407CE4FDC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1748319"/>
        <c:axId val="1318012511"/>
      </c:scatterChart>
      <c:valAx>
        <c:axId val="130174831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18012511"/>
        <c:crosses val="autoZero"/>
        <c:crossBetween val="midCat"/>
      </c:valAx>
      <c:valAx>
        <c:axId val="131801251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0174831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Sheet1!$B$1:$B$20</c:f>
              <c:numCache>
                <c:formatCode>General</c:formatCode>
                <c:ptCount val="20"/>
                <c:pt idx="0">
                  <c:v>6</c:v>
                </c:pt>
                <c:pt idx="1">
                  <c:v>8</c:v>
                </c:pt>
                <c:pt idx="2">
                  <c:v>7</c:v>
                </c:pt>
                <c:pt idx="3">
                  <c:v>7</c:v>
                </c:pt>
                <c:pt idx="4">
                  <c:v>6</c:v>
                </c:pt>
                <c:pt idx="5">
                  <c:v>5</c:v>
                </c:pt>
                <c:pt idx="6">
                  <c:v>8</c:v>
                </c:pt>
                <c:pt idx="7">
                  <c:v>7</c:v>
                </c:pt>
                <c:pt idx="8">
                  <c:v>6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C29-634D-8988-342701C595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1748319"/>
        <c:axId val="1318012511"/>
      </c:scatterChart>
      <c:valAx>
        <c:axId val="130174831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18012511"/>
        <c:crosses val="autoZero"/>
        <c:crossBetween val="midCat"/>
      </c:valAx>
      <c:valAx>
        <c:axId val="131801251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0174831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jpeg>
</file>

<file path=ppt/media/image28.jpg>
</file>

<file path=ppt/media/image29.jpg>
</file>

<file path=ppt/media/image3.png>
</file>

<file path=ppt/media/image30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shingtonpost.com/graphics/2020/world/corona-simulator/" TargetMode="External"/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GfLZWQUD4g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youtube.com/watch?v=_woAZTe5YBw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94891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6096130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564458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0571527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https://www.washingtonpost.com/graphics/2020/world/corona-simulator/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785097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Interviews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Leadership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Staffing or pay or group formation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Interests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Stress, Safety, Health and Well-being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372195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9424914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79733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3798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502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10891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8866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6285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742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74585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07014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https://www.youtube.com/watch?v=cGfLZWQUD4g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https://www.youtube.com/watch?v=_woAZTe5YBw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6765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7036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5264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5277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98857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9463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84325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45785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60082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81713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480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2246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663892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83749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5984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99559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27726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867329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 regulation. Connects person and environment. Something I study. What is the link between someone performing, the feedback he gets from the </a:t>
            </a:r>
            <a:r>
              <a:rPr lang="en-US" dirty="0" err="1"/>
              <a:t>envioronment</a:t>
            </a:r>
            <a:r>
              <a:rPr lang="en-US" dirty="0"/>
              <a:t>, and so 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Goals. Rewards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885254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909688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Monitor a state. I don’t mean </a:t>
            </a:r>
            <a:r>
              <a:rPr lang="en-US" dirty="0" err="1"/>
              <a:t>conscieously</a:t>
            </a:r>
            <a:r>
              <a:rPr lang="en-US" dirty="0"/>
              <a:t> perceiving at all times. What I really mean is monitoring discrepancies. You monitor your temperature. You don’t check it with a thermometer every hour…but when your temperature is 100 you very much notice.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35528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2283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31261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42960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621389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978687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153359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28846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201669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34722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771130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504838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6772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712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259195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518890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003527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Henry Ford broke the assembly task into 84 discrete steps and trained workers to do just one step to increase his factories’ productivity. This reduced the production time of a car from 12.5 hours to 93 minutes. Production figures compiled from the Model T Comprehensive Encyclopedia show that production before the assembly line was introduced in 1913 averaged 68,773 cars per year. In 1913, production increased to 170,211 cars in a year (</a:t>
            </a:r>
            <a:r>
              <a:rPr lang="en-US" dirty="0" err="1"/>
              <a:t>McCalley</a:t>
            </a:r>
            <a:r>
              <a:rPr lang="en-US" dirty="0"/>
              <a:t>, 1989).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worker focuses on one task and specializes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transition times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focusing on one task, you can be creative and change it slightly to make it better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742203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091180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651160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49164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976713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226624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7064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Correlational. External validity.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Low on data, high on buzzwords. I was going to present my dissertation </a:t>
            </a:r>
          </a:p>
          <a:p>
            <a:r>
              <a:rPr lang="en-US" dirty="0"/>
              <a:t>But I was asked to keep it basic. So I’m keeping it basic.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126662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328471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864622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417351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221103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746183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162105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267281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542817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900441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3066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942338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85788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935638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156411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666910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208282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047472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561141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892787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6765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081338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565261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807378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358693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is the nice way to say it. The mean way to say it is that there is a tendency to provide explanations that are abstract, boring, and unhelpful. Not intellectually deep.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560998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368764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62954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378888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4439556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123078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7349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11448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9424753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925401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9122706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798959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672352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274863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771236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8782415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6681029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2420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1165498" y="1086799"/>
            <a:ext cx="68580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Google Shape;29;p5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5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844675" y="1400721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165475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71570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844675" y="1400721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" name="Google Shape;61;p10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62;p10"/>
          <p:cNvSpPr/>
          <p:nvPr/>
        </p:nvSpPr>
        <p:spPr>
          <a:xfrm>
            <a:off x="844675" y="2470800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key color">
  <p:cSld name="BLANK_1">
    <p:bg>
      <p:bgPr>
        <a:solidFill>
          <a:schemeClr val="accen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E3037"/>
                </a:solidFill>
              </a:defRPr>
            </a:lvl1pPr>
            <a:lvl2pPr lvl="1">
              <a:buNone/>
              <a:defRPr>
                <a:solidFill>
                  <a:srgbClr val="2E3037"/>
                </a:solidFill>
              </a:defRPr>
            </a:lvl2pPr>
            <a:lvl3pPr lvl="2">
              <a:buNone/>
              <a:defRPr>
                <a:solidFill>
                  <a:srgbClr val="2E3037"/>
                </a:solidFill>
              </a:defRPr>
            </a:lvl3pPr>
            <a:lvl4pPr lvl="3">
              <a:buNone/>
              <a:defRPr>
                <a:solidFill>
                  <a:srgbClr val="2E3037"/>
                </a:solidFill>
              </a:defRPr>
            </a:lvl4pPr>
            <a:lvl5pPr lvl="4">
              <a:buNone/>
              <a:defRPr>
                <a:solidFill>
                  <a:srgbClr val="2E3037"/>
                </a:solidFill>
              </a:defRPr>
            </a:lvl5pPr>
            <a:lvl6pPr lvl="5">
              <a:buNone/>
              <a:defRPr>
                <a:solidFill>
                  <a:srgbClr val="2E3037"/>
                </a:solidFill>
              </a:defRPr>
            </a:lvl6pPr>
            <a:lvl7pPr lvl="6">
              <a:buNone/>
              <a:defRPr>
                <a:solidFill>
                  <a:srgbClr val="2E3037"/>
                </a:solidFill>
              </a:defRPr>
            </a:lvl7pPr>
            <a:lvl8pPr lvl="7">
              <a:buNone/>
              <a:defRPr>
                <a:solidFill>
                  <a:srgbClr val="2E3037"/>
                </a:solidFill>
              </a:defRPr>
            </a:lvl8pPr>
            <a:lvl9pPr lvl="8">
              <a:buNone/>
              <a:defRPr>
                <a:solidFill>
                  <a:srgbClr val="2E3037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" name="Google Shape;65;p11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11"/>
          <p:cNvSpPr/>
          <p:nvPr/>
        </p:nvSpPr>
        <p:spPr>
          <a:xfrm>
            <a:off x="844675" y="2470800"/>
            <a:ext cx="201900" cy="201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65498" y="1086799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◦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▫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6" r:id="rId3"/>
    <p:sldLayoutId id="2147483657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5.wdp"/><Relationship Id="rId4" Type="http://schemas.openxmlformats.org/officeDocument/2006/relationships/image" Target="../media/image26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6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7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6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6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microsoft.com/office/2007/relationships/hdphoto" Target="../media/hdphoto4.wdp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8.wdp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microsoft.com/office/2007/relationships/hdphoto" Target="../media/hdphoto9.wdp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microsoft.com/office/2007/relationships/hdphoto" Target="../media/hdphoto11.wdp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10.wdp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microsoft.com/office/2007/relationships/hdphoto" Target="../media/hdphoto11.wdp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microsoft.com/office/2007/relationships/hdphoto" Target="../media/hdphoto14.wdp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microsoft.com/office/2007/relationships/hdphoto" Target="../media/hdphoto12.wdp"/><Relationship Id="rId9" Type="http://schemas.microsoft.com/office/2007/relationships/hdphoto" Target="../media/hdphoto13.wdp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19.wdp"/><Relationship Id="rId3" Type="http://schemas.openxmlformats.org/officeDocument/2006/relationships/image" Target="../media/image16.png"/><Relationship Id="rId7" Type="http://schemas.microsoft.com/office/2007/relationships/hdphoto" Target="../media/hdphoto16.wdp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microsoft.com/office/2007/relationships/hdphoto" Target="../media/hdphoto18.wdp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microsoft.com/office/2007/relationships/hdphoto" Target="../media/hdphoto15.wdp"/><Relationship Id="rId9" Type="http://schemas.microsoft.com/office/2007/relationships/hdphoto" Target="../media/hdphoto17.wdp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19.wdp"/><Relationship Id="rId3" Type="http://schemas.openxmlformats.org/officeDocument/2006/relationships/image" Target="../media/image16.png"/><Relationship Id="rId7" Type="http://schemas.microsoft.com/office/2007/relationships/hdphoto" Target="../media/hdphoto16.wdp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microsoft.com/office/2007/relationships/hdphoto" Target="../media/hdphoto18.wdp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microsoft.com/office/2007/relationships/hdphoto" Target="../media/hdphoto15.wdp"/><Relationship Id="rId9" Type="http://schemas.microsoft.com/office/2007/relationships/hdphoto" Target="../media/hdphoto17.wdp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24.wdp"/><Relationship Id="rId3" Type="http://schemas.openxmlformats.org/officeDocument/2006/relationships/image" Target="../media/image16.png"/><Relationship Id="rId7" Type="http://schemas.microsoft.com/office/2007/relationships/hdphoto" Target="../media/hdphoto21.wdp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microsoft.com/office/2007/relationships/hdphoto" Target="../media/hdphoto23.wdp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microsoft.com/office/2007/relationships/hdphoto" Target="../media/hdphoto20.wdp"/><Relationship Id="rId9" Type="http://schemas.microsoft.com/office/2007/relationships/hdphoto" Target="../media/hdphoto22.wdp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/>
          <p:nvPr/>
        </p:nvSpPr>
        <p:spPr>
          <a:xfrm>
            <a:off x="27961" y="1489426"/>
            <a:ext cx="2155500" cy="21645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ctrTitle" idx="4294967295"/>
          </p:nvPr>
        </p:nvSpPr>
        <p:spPr>
          <a:xfrm>
            <a:off x="2430050" y="1991813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b="1" dirty="0"/>
              <a:t>What we know</a:t>
            </a:r>
            <a:endParaRPr sz="6600" b="1" dirty="0"/>
          </a:p>
        </p:txBody>
      </p:sp>
      <p:sp>
        <p:nvSpPr>
          <p:cNvPr id="117" name="Google Shape;117;p18"/>
          <p:cNvSpPr txBox="1">
            <a:spLocks noGrp="1"/>
          </p:cNvSpPr>
          <p:nvPr>
            <p:ph type="subTitle" idx="4294967295"/>
          </p:nvPr>
        </p:nvSpPr>
        <p:spPr>
          <a:xfrm>
            <a:off x="2013859" y="2922262"/>
            <a:ext cx="7032172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… about being productive and finding meaning at work</a:t>
            </a:r>
            <a:endParaRPr sz="2400" dirty="0"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1" name="Google Shape;116;p18">
            <a:extLst>
              <a:ext uri="{FF2B5EF4-FFF2-40B4-BE49-F238E27FC236}">
                <a16:creationId xmlns:a16="http://schemas.microsoft.com/office/drawing/2014/main" id="{3476D8B1-A707-9D44-8C8F-291903423DC0}"/>
              </a:ext>
            </a:extLst>
          </p:cNvPr>
          <p:cNvSpPr txBox="1">
            <a:spLocks/>
          </p:cNvSpPr>
          <p:nvPr/>
        </p:nvSpPr>
        <p:spPr>
          <a:xfrm>
            <a:off x="4923370" y="1085889"/>
            <a:ext cx="1690803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4000" b="1" dirty="0">
                <a:solidFill>
                  <a:srgbClr val="134746"/>
                </a:solidFill>
              </a:rPr>
              <a:t>(don’t)</a:t>
            </a:r>
          </a:p>
        </p:txBody>
      </p:sp>
      <p:sp>
        <p:nvSpPr>
          <p:cNvPr id="12" name="Google Shape;116;p18">
            <a:extLst>
              <a:ext uri="{FF2B5EF4-FFF2-40B4-BE49-F238E27FC236}">
                <a16:creationId xmlns:a16="http://schemas.microsoft.com/office/drawing/2014/main" id="{2A5C1621-C64B-F24F-A23A-FF302C4EA824}"/>
              </a:ext>
            </a:extLst>
          </p:cNvPr>
          <p:cNvSpPr txBox="1">
            <a:spLocks/>
          </p:cNvSpPr>
          <p:nvPr/>
        </p:nvSpPr>
        <p:spPr>
          <a:xfrm>
            <a:off x="5529944" y="1498288"/>
            <a:ext cx="477654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4000" b="1" dirty="0">
                <a:solidFill>
                  <a:srgbClr val="134746"/>
                </a:solidFill>
              </a:rPr>
              <a:t>^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5A9893-AEE8-D543-8AB1-FF6F5BD736AA}"/>
              </a:ext>
            </a:extLst>
          </p:cNvPr>
          <p:cNvSpPr txBox="1"/>
          <p:nvPr/>
        </p:nvSpPr>
        <p:spPr>
          <a:xfrm>
            <a:off x="1390651" y="4641078"/>
            <a:ext cx="1770036" cy="456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err="1">
                <a:solidFill>
                  <a:schemeClr val="bg1"/>
                </a:solidFill>
              </a:rPr>
              <a:t>dishopch@msu.edu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C86E0521-6DA5-9D43-97B9-19E459940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WatercolorSpong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5989" y="1823412"/>
            <a:ext cx="1299444" cy="1496527"/>
          </a:xfrm>
          <a:prstGeom prst="rect">
            <a:avLst/>
          </a:prstGeom>
        </p:spPr>
      </p:pic>
      <p:pic>
        <p:nvPicPr>
          <p:cNvPr id="6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4D607735-B954-B744-8E0F-CBFC21BA7F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halk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7036" y="4717986"/>
            <a:ext cx="456343" cy="456343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08D024F0-1987-A642-A39F-EB307D97CA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1333" y1="38556" x2="52000" y2="38667"/>
                        <a14:foregroundMark x1="52000" y1="38667" x2="59778" y2="38111"/>
                        <a14:foregroundMark x1="18889" y1="32778" x2="18000" y2="35333"/>
                        <a14:foregroundMark x1="21667" y1="35111" x2="31556" y2="40000"/>
                        <a14:foregroundMark x1="65889" y1="41889" x2="27222" y2="52111"/>
                        <a14:foregroundMark x1="27222" y1="52111" x2="20556" y2="58667"/>
                        <a14:foregroundMark x1="20556" y1="58667" x2="23333" y2="67778"/>
                        <a14:foregroundMark x1="23333" y1="67778" x2="46444" y2="71111"/>
                        <a14:foregroundMark x1="46778" y1="70889" x2="67000" y2="70000"/>
                        <a14:foregroundMark x1="67000" y1="70000" x2="75444" y2="70000"/>
                        <a14:foregroundMark x1="80667" y1="63667" x2="80444" y2="34444"/>
                        <a14:foregroundMark x1="80444" y1="34444" x2="72222" y2="38889"/>
                        <a14:foregroundMark x1="72222" y1="38889" x2="70556" y2="41111"/>
                        <a14:foregroundMark x1="76667" y1="30444" x2="25333" y2="30889"/>
                        <a14:foregroundMark x1="25333" y1="30889" x2="25222" y2="31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8595" y="4698482"/>
            <a:ext cx="505988" cy="50598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E3D53D2-A3D6-E044-9953-B27A37604DB7}"/>
              </a:ext>
            </a:extLst>
          </p:cNvPr>
          <p:cNvSpPr txBox="1"/>
          <p:nvPr/>
        </p:nvSpPr>
        <p:spPr>
          <a:xfrm>
            <a:off x="3730103" y="4641078"/>
            <a:ext cx="841897" cy="456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err="1">
                <a:solidFill>
                  <a:schemeClr val="bg1"/>
                </a:solidFill>
              </a:rPr>
              <a:t>Cdishop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7096BC-5A02-604B-A2E9-A47D76BFB293}"/>
              </a:ext>
            </a:extLst>
          </p:cNvPr>
          <p:cNvSpPr txBox="1"/>
          <p:nvPr/>
        </p:nvSpPr>
        <p:spPr>
          <a:xfrm>
            <a:off x="6938183" y="4641078"/>
            <a:ext cx="1946367" cy="456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Christopher R. </a:t>
            </a:r>
            <a:r>
              <a:rPr lang="en-US" dirty="0" err="1">
                <a:solidFill>
                  <a:schemeClr val="bg1"/>
                </a:solidFill>
              </a:rPr>
              <a:t>Dishop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28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Meaningful Work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134AFC-5A9F-1E43-A13C-2DB259DE1D65}"/>
              </a:ext>
            </a:extLst>
          </p:cNvPr>
          <p:cNvSpPr txBox="1"/>
          <p:nvPr/>
        </p:nvSpPr>
        <p:spPr>
          <a:xfrm>
            <a:off x="1867573" y="2571750"/>
            <a:ext cx="5408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Job Characteristics Model</a:t>
            </a:r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795A6E2B-7A13-394E-9C79-D89AF8D0D5CB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114009750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5301586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Computational Modeling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59253496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5301586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Computational Modeling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9A51700-98EE-EA47-B057-6EB62CF59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067" y="2009988"/>
            <a:ext cx="2512115" cy="251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92790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5301586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Computational Modeling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9A51700-98EE-EA47-B057-6EB62CF59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067" y="2009988"/>
            <a:ext cx="2512115" cy="2512115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D1AFB65-D909-FF4C-A7F1-A9E326E51A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9001" y1="56229" x2="63514" y2="63429"/>
                        <a14:foregroundMark x1="63514" y1="63429" x2="63898" y2="65829"/>
                        <a14:backgroundMark x1="30149" y1="33714" x2="35382" y2="33714"/>
                        <a14:backgroundMark x1="32741" y1="15086" x2="32741" y2="15086"/>
                      </a14:backgroundRemoval>
                    </a14:imgEffect>
                  </a14:imgLayer>
                </a14:imgProps>
              </a:ext>
            </a:extLst>
          </a:blip>
          <a:srcRect l="50000" t="38585" r="20580" b="10564"/>
          <a:stretch/>
        </p:blipFill>
        <p:spPr>
          <a:xfrm>
            <a:off x="4982820" y="2290089"/>
            <a:ext cx="2690191" cy="195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28087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3113061" y="2073559"/>
            <a:ext cx="2917878" cy="9963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bg1">
                    <a:lumMod val="95000"/>
                  </a:schemeClr>
                </a:solidFill>
              </a:rPr>
              <a:t>Caveat</a:t>
            </a:r>
            <a:endParaRPr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63861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104</a:t>
            </a:fld>
            <a:endParaRPr/>
          </a:p>
        </p:txBody>
      </p:sp>
      <p:pic>
        <p:nvPicPr>
          <p:cNvPr id="16" name="Picture 15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266AD852-D041-2B4D-824A-860AF780D7A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45114"/>
            <a:ext cx="9356035" cy="5262769"/>
          </a:xfrm>
          <a:prstGeom prst="rect">
            <a:avLst/>
          </a:prstGeom>
        </p:spPr>
      </p:pic>
      <p:pic>
        <p:nvPicPr>
          <p:cNvPr id="11" name="Picture 10" descr="A person standing in front of a store&#10;&#10;Description automatically generated">
            <a:extLst>
              <a:ext uri="{FF2B5EF4-FFF2-40B4-BE49-F238E27FC236}">
                <a16:creationId xmlns:a16="http://schemas.microsoft.com/office/drawing/2014/main" id="{B61E61E4-D807-A14F-9222-B5BBBBD69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816" y="3091335"/>
            <a:ext cx="2722218" cy="2041664"/>
          </a:xfrm>
          <a:prstGeom prst="rect">
            <a:avLst/>
          </a:prstGeom>
        </p:spPr>
      </p:pic>
      <p:pic>
        <p:nvPicPr>
          <p:cNvPr id="9" name="Picture 8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F0848F8D-CCF4-BF4F-92CA-0B518079B1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3817" y="-171089"/>
            <a:ext cx="2722217" cy="1531246"/>
          </a:xfrm>
          <a:prstGeom prst="rect">
            <a:avLst/>
          </a:prstGeom>
        </p:spPr>
      </p:pic>
      <p:pic>
        <p:nvPicPr>
          <p:cNvPr id="5" name="Picture 4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57DDDA40-B0AC-5D49-ABAC-C36E455A35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3817" y="1375501"/>
            <a:ext cx="2722217" cy="204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00148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105</a:t>
            </a:fld>
            <a:endParaRPr/>
          </a:p>
        </p:txBody>
      </p:sp>
      <p:pic>
        <p:nvPicPr>
          <p:cNvPr id="7" name="Picture 6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D842C28E-52E6-5B4E-8052-974382FDB7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-145114"/>
            <a:ext cx="9356035" cy="5262769"/>
          </a:xfrm>
          <a:prstGeom prst="rect">
            <a:avLst/>
          </a:prstGeom>
        </p:spPr>
      </p:pic>
      <p:sp>
        <p:nvSpPr>
          <p:cNvPr id="14" name="Google Shape;76;p13">
            <a:extLst>
              <a:ext uri="{FF2B5EF4-FFF2-40B4-BE49-F238E27FC236}">
                <a16:creationId xmlns:a16="http://schemas.microsoft.com/office/drawing/2014/main" id="{A64E6DF3-E47C-6A46-846F-30349E7BD2F9}"/>
              </a:ext>
            </a:extLst>
          </p:cNvPr>
          <p:cNvSpPr txBox="1">
            <a:spLocks/>
          </p:cNvSpPr>
          <p:nvPr/>
        </p:nvSpPr>
        <p:spPr>
          <a:xfrm>
            <a:off x="2532440" y="2914650"/>
            <a:ext cx="6852750" cy="443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000" dirty="0" err="1"/>
              <a:t>dishopch@msu.edu</a:t>
            </a:r>
            <a:endParaRPr lang="en-US" sz="6000" dirty="0"/>
          </a:p>
        </p:txBody>
      </p:sp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129FB5C1-202D-3B48-AAFC-64BA16AF2D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1333" y1="38556" x2="52000" y2="38667"/>
                        <a14:foregroundMark x1="52000" y1="38667" x2="59778" y2="38111"/>
                        <a14:foregroundMark x1="18889" y1="32778" x2="18000" y2="35333"/>
                        <a14:foregroundMark x1="21667" y1="35111" x2="31556" y2="40000"/>
                        <a14:foregroundMark x1="65889" y1="41889" x2="27222" y2="52111"/>
                        <a14:foregroundMark x1="27222" y1="52111" x2="20556" y2="58667"/>
                        <a14:foregroundMark x1="20556" y1="58667" x2="23333" y2="67778"/>
                        <a14:foregroundMark x1="23333" y1="67778" x2="46444" y2="71111"/>
                        <a14:foregroundMark x1="46778" y1="70889" x2="67000" y2="70000"/>
                        <a14:foregroundMark x1="67000" y1="70000" x2="75444" y2="70000"/>
                        <a14:foregroundMark x1="80667" y1="63667" x2="80444" y2="34444"/>
                        <a14:foregroundMark x1="80444" y1="34444" x2="72222" y2="38889"/>
                        <a14:foregroundMark x1="72222" y1="38889" x2="70556" y2="41111"/>
                        <a14:foregroundMark x1="76667" y1="30444" x2="25333" y2="30889"/>
                        <a14:foregroundMark x1="25333" y1="30889" x2="25222" y2="31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7098" y="2268039"/>
            <a:ext cx="1293221" cy="129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064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Autonomy</a:t>
            </a:r>
          </a:p>
          <a:p>
            <a:r>
              <a:rPr lang="en-US" sz="3600" dirty="0"/>
              <a:t>Identity</a:t>
            </a:r>
          </a:p>
          <a:p>
            <a:r>
              <a:rPr lang="en-US" sz="3600" dirty="0"/>
              <a:t>Significance</a:t>
            </a:r>
          </a:p>
          <a:p>
            <a:r>
              <a:rPr lang="en-US" sz="3600" dirty="0"/>
              <a:t>Feedback</a:t>
            </a:r>
          </a:p>
          <a:p>
            <a:r>
              <a:rPr lang="en-US" sz="3600" dirty="0"/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977390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11F3F6A4-8338-6148-B484-AACE85D660DF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919109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chemeClr val="bg1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0BEE257B-9F6D-F24A-B895-AB3CA6C68945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4179954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chemeClr val="bg1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6EBA369F-2B8F-8E49-83CB-D7FB3159937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72004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chemeClr val="bg1"/>
                </a:solidFill>
              </a:rPr>
              <a:t>Feedback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538F3E8F-1400-4A4F-B5E9-005000FEE6FA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4139089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chemeClr val="bg1"/>
                </a:solidFill>
              </a:rPr>
              <a:t>Skill Variety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3CAA8A49-C44C-8143-93AD-A6DD12039768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2359573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chemeClr val="bg1"/>
                </a:solidFill>
              </a:rPr>
              <a:t>Skill Variety</a:t>
            </a:r>
          </a:p>
          <a:p>
            <a:r>
              <a:rPr lang="en-US" sz="3600" dirty="0">
                <a:solidFill>
                  <a:schemeClr val="bg1"/>
                </a:solidFill>
              </a:rPr>
              <a:t>Uniquely Valuable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FB52B0-22FB-0C41-A1EA-5CE17AE75294}"/>
              </a:ext>
            </a:extLst>
          </p:cNvPr>
          <p:cNvCxnSpPr/>
          <p:nvPr/>
        </p:nvCxnSpPr>
        <p:spPr>
          <a:xfrm>
            <a:off x="1357460" y="4015819"/>
            <a:ext cx="263007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C9CA6E45-42F9-834D-B9F4-4B7AE1F0588E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59129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chemeClr val="bg1"/>
                </a:solidFill>
              </a:rPr>
              <a:t>Skill Variety</a:t>
            </a:r>
          </a:p>
          <a:p>
            <a:r>
              <a:rPr lang="en-US" sz="3600" dirty="0">
                <a:solidFill>
                  <a:schemeClr val="bg1"/>
                </a:solidFill>
              </a:rPr>
              <a:t>Uniquely Valuable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FB52B0-22FB-0C41-A1EA-5CE17AE75294}"/>
              </a:ext>
            </a:extLst>
          </p:cNvPr>
          <p:cNvCxnSpPr/>
          <p:nvPr/>
        </p:nvCxnSpPr>
        <p:spPr>
          <a:xfrm>
            <a:off x="1357460" y="4015819"/>
            <a:ext cx="263007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C9CA6E45-42F9-834D-B9F4-4B7AE1F0588E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0C28DBB0-5AFB-6346-89B3-7A566E82E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" y="28575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97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D1AB8-B68D-2E43-AF36-370DCBB32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>
                <a:solidFill>
                  <a:srgbClr val="134746"/>
                </a:solidFill>
              </a:rPr>
              <a:t>Autonomy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Identity</a:t>
            </a:r>
          </a:p>
          <a:p>
            <a:r>
              <a:rPr lang="en-US" sz="3600" dirty="0">
                <a:solidFill>
                  <a:srgbClr val="134746"/>
                </a:solidFill>
              </a:rPr>
              <a:t>Significance</a:t>
            </a:r>
          </a:p>
          <a:p>
            <a:r>
              <a:rPr lang="en-US" sz="3600" dirty="0">
                <a:solidFill>
                  <a:srgbClr val="134746"/>
                </a:solidFill>
              </a:rPr>
              <a:t>Feedback</a:t>
            </a:r>
          </a:p>
          <a:p>
            <a:r>
              <a:rPr lang="en-US" sz="3600" dirty="0">
                <a:solidFill>
                  <a:schemeClr val="bg1"/>
                </a:solidFill>
              </a:rPr>
              <a:t>Skill Variety</a:t>
            </a:r>
          </a:p>
          <a:p>
            <a:r>
              <a:rPr lang="en-US" sz="3600" dirty="0">
                <a:solidFill>
                  <a:schemeClr val="bg1"/>
                </a:solidFill>
              </a:rPr>
              <a:t>Uniquely Valuable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FB52B0-22FB-0C41-A1EA-5CE17AE75294}"/>
              </a:ext>
            </a:extLst>
          </p:cNvPr>
          <p:cNvCxnSpPr/>
          <p:nvPr/>
        </p:nvCxnSpPr>
        <p:spPr>
          <a:xfrm>
            <a:off x="1357460" y="4015819"/>
            <a:ext cx="263007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C9CA6E45-42F9-834D-B9F4-4B7AE1F0588E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3620849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Agenda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9E3AA0C-2FE1-6E46-BDFA-4BFEE226313B}"/>
              </a:ext>
            </a:extLst>
          </p:cNvPr>
          <p:cNvSpPr/>
          <p:nvPr/>
        </p:nvSpPr>
        <p:spPr>
          <a:xfrm>
            <a:off x="935998" y="1545645"/>
            <a:ext cx="2710225" cy="1273798"/>
          </a:xfrm>
          <a:prstGeom prst="roundRect">
            <a:avLst/>
          </a:prstGeom>
          <a:noFill/>
          <a:ln>
            <a:solidFill>
              <a:srgbClr val="FFFF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Selection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4F12FDE-986D-1A42-B386-CAC6F19AE399}"/>
              </a:ext>
            </a:extLst>
          </p:cNvPr>
          <p:cNvSpPr/>
          <p:nvPr/>
        </p:nvSpPr>
        <p:spPr>
          <a:xfrm>
            <a:off x="6403949" y="2862156"/>
            <a:ext cx="2710225" cy="1273798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Diversity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0ABA6F-C967-B94A-A63D-0ECB42AB5358}"/>
              </a:ext>
            </a:extLst>
          </p:cNvPr>
          <p:cNvSpPr/>
          <p:nvPr/>
        </p:nvSpPr>
        <p:spPr>
          <a:xfrm>
            <a:off x="3677219" y="1545288"/>
            <a:ext cx="2710225" cy="1273798"/>
          </a:xfrm>
          <a:prstGeom prst="roundRect">
            <a:avLst/>
          </a:prstGeom>
          <a:noFill/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Teams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D1869C4-F599-BC4D-B50A-F4412730640E}"/>
              </a:ext>
            </a:extLst>
          </p:cNvPr>
          <p:cNvSpPr/>
          <p:nvPr/>
        </p:nvSpPr>
        <p:spPr>
          <a:xfrm>
            <a:off x="6418440" y="1547221"/>
            <a:ext cx="2710225" cy="1273798"/>
          </a:xfrm>
          <a:prstGeom prst="roundRect">
            <a:avLst/>
          </a:prstGeom>
          <a:noFill/>
          <a:ln>
            <a:solidFill>
              <a:srgbClr val="009A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9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F8A1CB8-D086-4347-AA3A-4DEFB8479F03}"/>
              </a:ext>
            </a:extLst>
          </p:cNvPr>
          <p:cNvSpPr/>
          <p:nvPr/>
        </p:nvSpPr>
        <p:spPr>
          <a:xfrm>
            <a:off x="3677219" y="2862156"/>
            <a:ext cx="2710225" cy="1273798"/>
          </a:xfrm>
          <a:prstGeom prst="roundRect">
            <a:avLst/>
          </a:prstGeom>
          <a:noFill/>
          <a:ln>
            <a:solidFill>
              <a:srgbClr val="9B45D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9B45D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4253F9B-7139-8842-B82E-542A1D31343F}"/>
              </a:ext>
            </a:extLst>
          </p:cNvPr>
          <p:cNvSpPr/>
          <p:nvPr/>
        </p:nvSpPr>
        <p:spPr>
          <a:xfrm>
            <a:off x="950489" y="2862156"/>
            <a:ext cx="2710225" cy="1273798"/>
          </a:xfrm>
          <a:prstGeom prst="roundRect">
            <a:avLst/>
          </a:prstGeom>
          <a:noFill/>
          <a:ln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Meaningful</a:t>
            </a:r>
          </a:p>
          <a:p>
            <a:pPr algn="ctr"/>
            <a:r>
              <a:rPr lang="en-US" sz="28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Meaningful Work</a:t>
            </a:r>
          </a:p>
        </p:txBody>
      </p:sp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92DD159C-0A30-4C4E-B531-11E90A705D1C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7DA80-786C-3B43-8C76-2F01109AF084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21953589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Meaningful 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 your passion</a:t>
            </a:r>
          </a:p>
        </p:txBody>
      </p:sp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92DD159C-0A30-4C4E-B531-11E90A705D1C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7DA80-786C-3B43-8C76-2F01109AF084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1095818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Meaningful 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 your passion</a:t>
            </a: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5DF777EB-9FC3-5741-BE91-754D70E06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787" y="1884537"/>
            <a:ext cx="3664531" cy="2837579"/>
          </a:xfrm>
          <a:prstGeom prst="rect">
            <a:avLst/>
          </a:prstGeom>
        </p:spPr>
      </p:pic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92DD159C-0A30-4C4E-B531-11E90A705D1C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7DA80-786C-3B43-8C76-2F01109AF084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3748625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Meaningful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1A1901-4062-1447-B026-0B7A00EE0AF8}"/>
              </a:ext>
            </a:extLst>
          </p:cNvPr>
          <p:cNvSpPr txBox="1"/>
          <p:nvPr/>
        </p:nvSpPr>
        <p:spPr>
          <a:xfrm>
            <a:off x="5580607" y="1964498"/>
            <a:ext cx="30920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n-US" sz="24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 are all passionate about music, art, sex, and sports. There are no jobs in those industries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.” - Freakonomics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 your passion</a:t>
            </a: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5DF777EB-9FC3-5741-BE91-754D70E06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787" y="1884537"/>
            <a:ext cx="3664531" cy="2837579"/>
          </a:xfrm>
          <a:prstGeom prst="rect">
            <a:avLst/>
          </a:prstGeom>
        </p:spPr>
      </p:pic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92DD159C-0A30-4C4E-B531-11E90A705D1C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7DA80-786C-3B43-8C76-2F01109AF084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30278770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 your passion</a:t>
            </a:r>
          </a:p>
          <a:p>
            <a:r>
              <a:rPr lang="en-US" dirty="0"/>
              <a:t>Commute time</a:t>
            </a:r>
          </a:p>
        </p:txBody>
      </p: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34FF46D5-0ADD-DA48-AFC9-4369665169EA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6AEB4C-861B-6845-814D-1E9FB203F30C}"/>
              </a:ext>
            </a:extLst>
          </p:cNvPr>
          <p:cNvSpPr txBox="1"/>
          <p:nvPr/>
        </p:nvSpPr>
        <p:spPr>
          <a:xfrm>
            <a:off x="159026" y="1776710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A0C159-9002-BC47-A4F3-9A16727195DB}"/>
              </a:ext>
            </a:extLst>
          </p:cNvPr>
          <p:cNvSpPr txBox="1"/>
          <p:nvPr/>
        </p:nvSpPr>
        <p:spPr>
          <a:xfrm>
            <a:off x="159026" y="1271449"/>
            <a:ext cx="55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☹️</a:t>
            </a:r>
          </a:p>
        </p:txBody>
      </p:sp>
    </p:spTree>
    <p:extLst>
      <p:ext uri="{BB962C8B-B14F-4D97-AF65-F5344CB8AC3E}">
        <p14:creationId xmlns:p14="http://schemas.microsoft.com/office/powerpoint/2010/main" val="39084520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34FF46D5-0ADD-DA48-AFC9-4369665169EA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</p:spTree>
    <p:extLst>
      <p:ext uri="{BB962C8B-B14F-4D97-AF65-F5344CB8AC3E}">
        <p14:creationId xmlns:p14="http://schemas.microsoft.com/office/powerpoint/2010/main" val="8536352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/>
              <a:t>Meaningful Work</a:t>
            </a:r>
            <a:endParaRPr lang="en-US" sz="72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A211F0-12E5-8C4B-BD0B-BFA6F88A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Limits</a:t>
            </a:r>
          </a:p>
          <a:p>
            <a:r>
              <a:rPr lang="en-US" dirty="0"/>
              <a:t>Technology &amp; Social Media</a:t>
            </a:r>
          </a:p>
        </p:txBody>
      </p:sp>
      <p:sp>
        <p:nvSpPr>
          <p:cNvPr id="7" name="Google Shape;76;p13">
            <a:extLst>
              <a:ext uri="{FF2B5EF4-FFF2-40B4-BE49-F238E27FC236}">
                <a16:creationId xmlns:a16="http://schemas.microsoft.com/office/drawing/2014/main" id="{34FF46D5-0ADD-DA48-AFC9-4369665169EA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pic>
        <p:nvPicPr>
          <p:cNvPr id="5" name="Picture 4" descr="A picture containing water, train, person, city&#10;&#10;Description automatically generated">
            <a:extLst>
              <a:ext uri="{FF2B5EF4-FFF2-40B4-BE49-F238E27FC236}">
                <a16:creationId xmlns:a16="http://schemas.microsoft.com/office/drawing/2014/main" id="{DB73B473-6CF1-D946-9D74-C2BD26D63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063" y="2491591"/>
            <a:ext cx="1586260" cy="2356001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8A6F8F42-27FC-3A44-A1EC-F8563F93E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5678" y="2491591"/>
            <a:ext cx="1586260" cy="228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135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6" name="Google Shape;86;p14">
            <a:extLst>
              <a:ext uri="{FF2B5EF4-FFF2-40B4-BE49-F238E27FC236}">
                <a16:creationId xmlns:a16="http://schemas.microsoft.com/office/drawing/2014/main" id="{A5531987-2A27-4649-98DC-B0E500E3A4DA}"/>
              </a:ext>
            </a:extLst>
          </p:cNvPr>
          <p:cNvSpPr txBox="1">
            <a:spLocks/>
          </p:cNvSpPr>
          <p:nvPr/>
        </p:nvSpPr>
        <p:spPr>
          <a:xfrm>
            <a:off x="1559213" y="1710804"/>
            <a:ext cx="7433956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◦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▫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>
              <a:buFont typeface="Quicksand"/>
              <a:buNone/>
            </a:pPr>
            <a:r>
              <a:rPr lang="en-US" sz="5400" b="1">
                <a:solidFill>
                  <a:srgbClr val="F3F3F3"/>
                </a:solidFill>
              </a:rPr>
              <a:t>Individual Performance &amp; Career Success</a:t>
            </a:r>
            <a:endParaRPr lang="en-US" sz="5400" b="1"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1143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1710804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rgbClr val="F3F3F3"/>
                </a:solidFill>
              </a:rPr>
              <a:t>Individual Performance &amp; Career Success</a:t>
            </a:r>
            <a:endParaRPr sz="54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C251E5-6AA4-F54A-A6FA-020E4FE6D2F4}"/>
              </a:ext>
            </a:extLst>
          </p:cNvPr>
          <p:cNvSpPr txBox="1"/>
          <p:nvPr/>
        </p:nvSpPr>
        <p:spPr>
          <a:xfrm>
            <a:off x="6227336" y="3200951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Effective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D48CF1-7B54-304C-B7FC-72EE6F7E6B1A}"/>
              </a:ext>
            </a:extLst>
          </p:cNvPr>
          <p:cNvSpPr txBox="1"/>
          <p:nvPr/>
        </p:nvSpPr>
        <p:spPr>
          <a:xfrm>
            <a:off x="6227336" y="4050108"/>
            <a:ext cx="1920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Ladder</a:t>
            </a:r>
          </a:p>
        </p:txBody>
      </p:sp>
    </p:spTree>
    <p:extLst>
      <p:ext uri="{BB962C8B-B14F-4D97-AF65-F5344CB8AC3E}">
        <p14:creationId xmlns:p14="http://schemas.microsoft.com/office/powerpoint/2010/main" val="32458405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393430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Agenda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9E3AA0C-2FE1-6E46-BDFA-4BFEE226313B}"/>
              </a:ext>
            </a:extLst>
          </p:cNvPr>
          <p:cNvSpPr/>
          <p:nvPr/>
        </p:nvSpPr>
        <p:spPr>
          <a:xfrm>
            <a:off x="935998" y="1545645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Selection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4F12FDE-986D-1A42-B386-CAC6F19AE399}"/>
              </a:ext>
            </a:extLst>
          </p:cNvPr>
          <p:cNvSpPr/>
          <p:nvPr/>
        </p:nvSpPr>
        <p:spPr>
          <a:xfrm>
            <a:off x="640394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Diversity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0ABA6F-C967-B94A-A63D-0ECB42AB5358}"/>
              </a:ext>
            </a:extLst>
          </p:cNvPr>
          <p:cNvSpPr/>
          <p:nvPr/>
        </p:nvSpPr>
        <p:spPr>
          <a:xfrm>
            <a:off x="3677219" y="1545288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Teams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D1869C4-F599-BC4D-B50A-F4412730640E}"/>
              </a:ext>
            </a:extLst>
          </p:cNvPr>
          <p:cNvSpPr/>
          <p:nvPr/>
        </p:nvSpPr>
        <p:spPr>
          <a:xfrm>
            <a:off x="6418440" y="1547221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F8A1CB8-D086-4347-AA3A-4DEFB8479F03}"/>
              </a:ext>
            </a:extLst>
          </p:cNvPr>
          <p:cNvSpPr/>
          <p:nvPr/>
        </p:nvSpPr>
        <p:spPr>
          <a:xfrm>
            <a:off x="367721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4253F9B-7139-8842-B82E-542A1D31343F}"/>
              </a:ext>
            </a:extLst>
          </p:cNvPr>
          <p:cNvSpPr/>
          <p:nvPr/>
        </p:nvSpPr>
        <p:spPr>
          <a:xfrm>
            <a:off x="95048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Meaningful</a:t>
            </a:r>
          </a:p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</a:t>
            </a:r>
          </a:p>
        </p:txBody>
      </p:sp>
      <p:sp>
        <p:nvSpPr>
          <p:cNvPr id="10" name="Google Shape;76;p13">
            <a:extLst>
              <a:ext uri="{FF2B5EF4-FFF2-40B4-BE49-F238E27FC236}">
                <a16:creationId xmlns:a16="http://schemas.microsoft.com/office/drawing/2014/main" id="{F7A157B3-96BC-E14B-B88A-B9630A5A810F}"/>
              </a:ext>
            </a:extLst>
          </p:cNvPr>
          <p:cNvSpPr txBox="1">
            <a:spLocks/>
          </p:cNvSpPr>
          <p:nvPr/>
        </p:nvSpPr>
        <p:spPr>
          <a:xfrm>
            <a:off x="4779002" y="135787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5400" dirty="0"/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23781432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9757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2528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Assertive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Optimism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Conscientiousness</a:t>
            </a:r>
          </a:p>
          <a:p>
            <a:pPr marL="381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574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Assertive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Optimism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Conscientiousness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Learning, Writing, Communicating</a:t>
            </a:r>
          </a:p>
          <a:p>
            <a:pPr marL="381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56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Assertive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Optimism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Conscientiousness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Learning, Writing, Communicating</a:t>
            </a:r>
          </a:p>
          <a:p>
            <a:pPr marL="38100" indent="0">
              <a:buNone/>
            </a:pPr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7123768-720B-D94C-B98E-78A9FCC5C548}"/>
              </a:ext>
            </a:extLst>
          </p:cNvPr>
          <p:cNvSpPr txBox="1">
            <a:spLocks/>
          </p:cNvSpPr>
          <p:nvPr/>
        </p:nvSpPr>
        <p:spPr>
          <a:xfrm>
            <a:off x="4958280" y="2554167"/>
            <a:ext cx="3978002" cy="1484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Parents</a:t>
            </a:r>
          </a:p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Social Support</a:t>
            </a:r>
          </a:p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Climate</a:t>
            </a:r>
          </a:p>
        </p:txBody>
      </p:sp>
    </p:spTree>
    <p:extLst>
      <p:ext uri="{BB962C8B-B14F-4D97-AF65-F5344CB8AC3E}">
        <p14:creationId xmlns:p14="http://schemas.microsoft.com/office/powerpoint/2010/main" val="13898128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DA5AC3-2AAA-1B45-96C9-A5ECCE3F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518" y="2087164"/>
            <a:ext cx="4724711" cy="799151"/>
          </a:xfrm>
        </p:spPr>
        <p:txBody>
          <a:bodyPr/>
          <a:lstStyle/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Cognitive Ability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Assertive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Optimism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Conscientiousness</a:t>
            </a:r>
          </a:p>
          <a:p>
            <a:pPr marL="38100" indent="0">
              <a:buNone/>
            </a:pPr>
            <a:r>
              <a:rPr lang="en-US" sz="2400" dirty="0">
                <a:solidFill>
                  <a:schemeClr val="accent4">
                    <a:lumMod val="90000"/>
                  </a:schemeClr>
                </a:solidFill>
              </a:rPr>
              <a:t>Learning, Writing, Communicating</a:t>
            </a:r>
          </a:p>
          <a:p>
            <a:pPr marL="38100" indent="0">
              <a:buNone/>
            </a:pPr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7123768-720B-D94C-B98E-78A9FCC5C548}"/>
              </a:ext>
            </a:extLst>
          </p:cNvPr>
          <p:cNvSpPr txBox="1">
            <a:spLocks/>
          </p:cNvSpPr>
          <p:nvPr/>
        </p:nvSpPr>
        <p:spPr>
          <a:xfrm>
            <a:off x="4958280" y="2554167"/>
            <a:ext cx="3978002" cy="1484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Parents</a:t>
            </a:r>
          </a:p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Social Support</a:t>
            </a:r>
          </a:p>
          <a:p>
            <a:pPr marL="3810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Climate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D14C0008-FA08-734B-B46B-1415D707BB25}"/>
              </a:ext>
            </a:extLst>
          </p:cNvPr>
          <p:cNvSpPr txBox="1">
            <a:spLocks/>
          </p:cNvSpPr>
          <p:nvPr/>
        </p:nvSpPr>
        <p:spPr>
          <a:xfrm>
            <a:off x="2325410" y="1535277"/>
            <a:ext cx="4493180" cy="678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38100" indent="0">
              <a:buNone/>
            </a:pPr>
            <a:r>
              <a:rPr lang="en-US" dirty="0"/>
              <a:t>Human Capital Investments</a:t>
            </a:r>
          </a:p>
        </p:txBody>
      </p:sp>
    </p:spTree>
    <p:extLst>
      <p:ext uri="{BB962C8B-B14F-4D97-AF65-F5344CB8AC3E}">
        <p14:creationId xmlns:p14="http://schemas.microsoft.com/office/powerpoint/2010/main" val="19937216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D4AC64-1711-E248-A678-C6BA2582ABBD}"/>
              </a:ext>
            </a:extLst>
          </p:cNvPr>
          <p:cNvSpPr/>
          <p:nvPr/>
        </p:nvSpPr>
        <p:spPr>
          <a:xfrm>
            <a:off x="4185721" y="3057526"/>
            <a:ext cx="772560" cy="323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32A821-0942-914C-85C2-9670D05C5031}"/>
              </a:ext>
            </a:extLst>
          </p:cNvPr>
          <p:cNvSpPr/>
          <p:nvPr/>
        </p:nvSpPr>
        <p:spPr>
          <a:xfrm>
            <a:off x="3962141" y="1449180"/>
            <a:ext cx="1219717" cy="323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1443EC0B-72D4-9046-8E34-823743248960}"/>
              </a:ext>
            </a:extLst>
          </p:cNvPr>
          <p:cNvCxnSpPr>
            <a:stCxn id="6" idx="3"/>
            <a:endCxn id="13" idx="3"/>
          </p:cNvCxnSpPr>
          <p:nvPr/>
        </p:nvCxnSpPr>
        <p:spPr>
          <a:xfrm flipV="1">
            <a:off x="4958281" y="1610921"/>
            <a:ext cx="223577" cy="1608346"/>
          </a:xfrm>
          <a:prstGeom prst="bentConnector3">
            <a:avLst>
              <a:gd name="adj1" fmla="val 3191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188FCE7A-A3FB-F24E-8D3D-E115DA0F717F}"/>
              </a:ext>
            </a:extLst>
          </p:cNvPr>
          <p:cNvCxnSpPr>
            <a:stCxn id="13" idx="1"/>
            <a:endCxn id="6" idx="1"/>
          </p:cNvCxnSpPr>
          <p:nvPr/>
        </p:nvCxnSpPr>
        <p:spPr>
          <a:xfrm rot="10800000" flipH="1" flipV="1">
            <a:off x="3962141" y="1610921"/>
            <a:ext cx="223580" cy="1608346"/>
          </a:xfrm>
          <a:prstGeom prst="bentConnector3">
            <a:avLst>
              <a:gd name="adj1" fmla="val -25096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9873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56CA35E2-B3E4-7E4C-ACDC-59E1D0008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557" y="1856531"/>
            <a:ext cx="79883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7165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8E894-B9E9-E947-A954-FC641AF534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5720" y="2403699"/>
            <a:ext cx="772560" cy="163541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C078E2D-EF03-6F46-9732-F16BACF36DA5}"/>
              </a:ext>
            </a:extLst>
          </p:cNvPr>
          <p:cNvSpPr/>
          <p:nvPr/>
        </p:nvSpPr>
        <p:spPr>
          <a:xfrm>
            <a:off x="1864519" y="1614488"/>
            <a:ext cx="5414963" cy="32138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D4AC64-1711-E248-A678-C6BA2582ABBD}"/>
              </a:ext>
            </a:extLst>
          </p:cNvPr>
          <p:cNvSpPr/>
          <p:nvPr/>
        </p:nvSpPr>
        <p:spPr>
          <a:xfrm>
            <a:off x="4185721" y="3057526"/>
            <a:ext cx="772560" cy="323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32A821-0942-914C-85C2-9670D05C5031}"/>
              </a:ext>
            </a:extLst>
          </p:cNvPr>
          <p:cNvSpPr/>
          <p:nvPr/>
        </p:nvSpPr>
        <p:spPr>
          <a:xfrm>
            <a:off x="3962141" y="1449180"/>
            <a:ext cx="1219717" cy="323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1443EC0B-72D4-9046-8E34-823743248960}"/>
              </a:ext>
            </a:extLst>
          </p:cNvPr>
          <p:cNvCxnSpPr>
            <a:stCxn id="6" idx="3"/>
            <a:endCxn id="13" idx="3"/>
          </p:cNvCxnSpPr>
          <p:nvPr/>
        </p:nvCxnSpPr>
        <p:spPr>
          <a:xfrm flipV="1">
            <a:off x="4958281" y="1610921"/>
            <a:ext cx="223577" cy="1608346"/>
          </a:xfrm>
          <a:prstGeom prst="bentConnector3">
            <a:avLst>
              <a:gd name="adj1" fmla="val 3191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188FCE7A-A3FB-F24E-8D3D-E115DA0F717F}"/>
              </a:ext>
            </a:extLst>
          </p:cNvPr>
          <p:cNvCxnSpPr>
            <a:stCxn id="13" idx="1"/>
            <a:endCxn id="6" idx="1"/>
          </p:cNvCxnSpPr>
          <p:nvPr/>
        </p:nvCxnSpPr>
        <p:spPr>
          <a:xfrm rot="10800000" flipH="1" flipV="1">
            <a:off x="3962141" y="1610921"/>
            <a:ext cx="223580" cy="1608346"/>
          </a:xfrm>
          <a:prstGeom prst="bentConnector3">
            <a:avLst>
              <a:gd name="adj1" fmla="val -25096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91450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</p:spTree>
    <p:extLst>
      <p:ext uri="{BB962C8B-B14F-4D97-AF65-F5344CB8AC3E}">
        <p14:creationId xmlns:p14="http://schemas.microsoft.com/office/powerpoint/2010/main" val="18105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Agenda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9E3AA0C-2FE1-6E46-BDFA-4BFEE226313B}"/>
              </a:ext>
            </a:extLst>
          </p:cNvPr>
          <p:cNvSpPr/>
          <p:nvPr/>
        </p:nvSpPr>
        <p:spPr>
          <a:xfrm>
            <a:off x="935998" y="1545645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Selection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4F12FDE-986D-1A42-B386-CAC6F19AE399}"/>
              </a:ext>
            </a:extLst>
          </p:cNvPr>
          <p:cNvSpPr/>
          <p:nvPr/>
        </p:nvSpPr>
        <p:spPr>
          <a:xfrm>
            <a:off x="640394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Diversity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0ABA6F-C967-B94A-A63D-0ECB42AB5358}"/>
              </a:ext>
            </a:extLst>
          </p:cNvPr>
          <p:cNvSpPr/>
          <p:nvPr/>
        </p:nvSpPr>
        <p:spPr>
          <a:xfrm>
            <a:off x="3677219" y="1545288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Teams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D1869C4-F599-BC4D-B50A-F4412730640E}"/>
              </a:ext>
            </a:extLst>
          </p:cNvPr>
          <p:cNvSpPr/>
          <p:nvPr/>
        </p:nvSpPr>
        <p:spPr>
          <a:xfrm>
            <a:off x="6418440" y="1547221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F8A1CB8-D086-4347-AA3A-4DEFB8479F03}"/>
              </a:ext>
            </a:extLst>
          </p:cNvPr>
          <p:cNvSpPr/>
          <p:nvPr/>
        </p:nvSpPr>
        <p:spPr>
          <a:xfrm>
            <a:off x="367721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4253F9B-7139-8842-B82E-542A1D31343F}"/>
              </a:ext>
            </a:extLst>
          </p:cNvPr>
          <p:cNvSpPr/>
          <p:nvPr/>
        </p:nvSpPr>
        <p:spPr>
          <a:xfrm>
            <a:off x="950489" y="2862156"/>
            <a:ext cx="2710225" cy="127379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Meaningful</a:t>
            </a:r>
          </a:p>
          <a:p>
            <a:pPr algn="ctr"/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</a:t>
            </a:r>
          </a:p>
        </p:txBody>
      </p:sp>
      <p:sp>
        <p:nvSpPr>
          <p:cNvPr id="10" name="Google Shape;76;p13">
            <a:extLst>
              <a:ext uri="{FF2B5EF4-FFF2-40B4-BE49-F238E27FC236}">
                <a16:creationId xmlns:a16="http://schemas.microsoft.com/office/drawing/2014/main" id="{F7A157B3-96BC-E14B-B88A-B9630A5A810F}"/>
              </a:ext>
            </a:extLst>
          </p:cNvPr>
          <p:cNvSpPr txBox="1">
            <a:spLocks/>
          </p:cNvSpPr>
          <p:nvPr/>
        </p:nvSpPr>
        <p:spPr>
          <a:xfrm>
            <a:off x="4779002" y="135787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5400" dirty="0"/>
              <a:t>What we know</a:t>
            </a:r>
          </a:p>
        </p:txBody>
      </p:sp>
      <p:sp>
        <p:nvSpPr>
          <p:cNvPr id="11" name="Google Shape;76;p13">
            <a:extLst>
              <a:ext uri="{FF2B5EF4-FFF2-40B4-BE49-F238E27FC236}">
                <a16:creationId xmlns:a16="http://schemas.microsoft.com/office/drawing/2014/main" id="{F9C49106-531D-114A-A160-8D5785CDF06A}"/>
              </a:ext>
            </a:extLst>
          </p:cNvPr>
          <p:cNvSpPr txBox="1">
            <a:spLocks/>
          </p:cNvSpPr>
          <p:nvPr/>
        </p:nvSpPr>
        <p:spPr>
          <a:xfrm>
            <a:off x="3118965" y="460730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5400" dirty="0"/>
              <a:t>What we don’t know</a:t>
            </a:r>
          </a:p>
        </p:txBody>
      </p:sp>
    </p:spTree>
    <p:extLst>
      <p:ext uri="{BB962C8B-B14F-4D97-AF65-F5344CB8AC3E}">
        <p14:creationId xmlns:p14="http://schemas.microsoft.com/office/powerpoint/2010/main" val="38643531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718CEF21-1556-B543-B989-958F1C1AF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146174"/>
            <a:ext cx="6858000" cy="3725700"/>
          </a:xfrm>
        </p:spPr>
        <p:txBody>
          <a:bodyPr/>
          <a:lstStyle/>
          <a:p>
            <a:r>
              <a:rPr lang="en-US" dirty="0"/>
              <a:t>Translating</a:t>
            </a:r>
          </a:p>
        </p:txBody>
      </p:sp>
    </p:spTree>
    <p:extLst>
      <p:ext uri="{BB962C8B-B14F-4D97-AF65-F5344CB8AC3E}">
        <p14:creationId xmlns:p14="http://schemas.microsoft.com/office/powerpoint/2010/main" val="33285740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C23D6CE-CB1D-2649-B5E0-8CD53A794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146174"/>
            <a:ext cx="6858000" cy="3725700"/>
          </a:xfrm>
        </p:spPr>
        <p:txBody>
          <a:bodyPr/>
          <a:lstStyle/>
          <a:p>
            <a:r>
              <a:rPr lang="en-US" dirty="0"/>
              <a:t>Translating (Scientist Practitioner Gap)</a:t>
            </a:r>
          </a:p>
        </p:txBody>
      </p:sp>
    </p:spTree>
    <p:extLst>
      <p:ext uri="{BB962C8B-B14F-4D97-AF65-F5344CB8AC3E}">
        <p14:creationId xmlns:p14="http://schemas.microsoft.com/office/powerpoint/2010/main" val="7209912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6600" dirty="0"/>
              <a:t>Individual Success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C23D6CE-CB1D-2649-B5E0-8CD53A794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146174"/>
            <a:ext cx="6858000" cy="3725700"/>
          </a:xfrm>
        </p:spPr>
        <p:txBody>
          <a:bodyPr/>
          <a:lstStyle/>
          <a:p>
            <a:r>
              <a:rPr lang="en-US" dirty="0"/>
              <a:t>Translating (Scientist Practitioner Gap)</a:t>
            </a:r>
          </a:p>
          <a:p>
            <a:r>
              <a:rPr lang="en-US" dirty="0"/>
              <a:t>Protean &amp; Boundaryless</a:t>
            </a:r>
          </a:p>
        </p:txBody>
      </p:sp>
    </p:spTree>
    <p:extLst>
      <p:ext uri="{BB962C8B-B14F-4D97-AF65-F5344CB8AC3E}">
        <p14:creationId xmlns:p14="http://schemas.microsoft.com/office/powerpoint/2010/main" val="6072691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Team Performance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77426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Team Performance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2CC693-52F9-ED40-B7FE-DAC0BAEBAB86}"/>
              </a:ext>
            </a:extLst>
          </p:cNvPr>
          <p:cNvSpPr txBox="1"/>
          <p:nvPr/>
        </p:nvSpPr>
        <p:spPr>
          <a:xfrm>
            <a:off x="6227336" y="3200951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Effective</a:t>
            </a:r>
          </a:p>
        </p:txBody>
      </p:sp>
    </p:spTree>
    <p:extLst>
      <p:ext uri="{BB962C8B-B14F-4D97-AF65-F5344CB8AC3E}">
        <p14:creationId xmlns:p14="http://schemas.microsoft.com/office/powerpoint/2010/main" val="26290643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586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169187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528991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0EF304B2-E7F1-334C-9451-A61091199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442" y="1413091"/>
            <a:ext cx="3969630" cy="178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1151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45795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Agenda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" name="Google Shape;76;p13">
            <a:extLst>
              <a:ext uri="{FF2B5EF4-FFF2-40B4-BE49-F238E27FC236}">
                <a16:creationId xmlns:a16="http://schemas.microsoft.com/office/drawing/2014/main" id="{94AF7D92-C881-D244-AE89-A721C69FF610}"/>
              </a:ext>
            </a:extLst>
          </p:cNvPr>
          <p:cNvSpPr txBox="1">
            <a:spLocks/>
          </p:cNvSpPr>
          <p:nvPr/>
        </p:nvSpPr>
        <p:spPr>
          <a:xfrm>
            <a:off x="1165475" y="2571750"/>
            <a:ext cx="9697495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</a:rPr>
              <a:t>MSU | Grad School | Career Path</a:t>
            </a:r>
          </a:p>
        </p:txBody>
      </p:sp>
    </p:spTree>
    <p:extLst>
      <p:ext uri="{BB962C8B-B14F-4D97-AF65-F5344CB8AC3E}">
        <p14:creationId xmlns:p14="http://schemas.microsoft.com/office/powerpoint/2010/main" val="4605956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866D77-C1CF-2444-A318-51C0DB68C072}"/>
              </a:ext>
            </a:extLst>
          </p:cNvPr>
          <p:cNvSpPr txBox="1"/>
          <p:nvPr/>
        </p:nvSpPr>
        <p:spPr>
          <a:xfrm>
            <a:off x="3136617" y="2728594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Hours to production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2DE163-65F6-5F4F-9ACB-F6780E9E2221}"/>
              </a:ext>
            </a:extLst>
          </p:cNvPr>
          <p:cNvCxnSpPr/>
          <p:nvPr/>
        </p:nvCxnSpPr>
        <p:spPr>
          <a:xfrm>
            <a:off x="5337861" y="1791729"/>
            <a:ext cx="0" cy="2730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54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866D77-C1CF-2444-A318-51C0DB68C072}"/>
              </a:ext>
            </a:extLst>
          </p:cNvPr>
          <p:cNvSpPr txBox="1"/>
          <p:nvPr/>
        </p:nvSpPr>
        <p:spPr>
          <a:xfrm>
            <a:off x="3136617" y="2728594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Hours to production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2DE163-65F6-5F4F-9ACB-F6780E9E2221}"/>
              </a:ext>
            </a:extLst>
          </p:cNvPr>
          <p:cNvCxnSpPr/>
          <p:nvPr/>
        </p:nvCxnSpPr>
        <p:spPr>
          <a:xfrm>
            <a:off x="5337861" y="1791729"/>
            <a:ext cx="0" cy="2730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6864D1-B272-1D4A-8A6D-8726F37A3A5E}"/>
              </a:ext>
            </a:extLst>
          </p:cNvPr>
          <p:cNvSpPr txBox="1"/>
          <p:nvPr/>
        </p:nvSpPr>
        <p:spPr>
          <a:xfrm>
            <a:off x="5337861" y="1705497"/>
            <a:ext cx="441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770FDD-5A55-8E4D-A063-133FC00911E7}"/>
              </a:ext>
            </a:extLst>
          </p:cNvPr>
          <p:cNvSpPr txBox="1"/>
          <p:nvPr/>
        </p:nvSpPr>
        <p:spPr>
          <a:xfrm>
            <a:off x="5364202" y="4261906"/>
            <a:ext cx="312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215792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866D77-C1CF-2444-A318-51C0DB68C072}"/>
              </a:ext>
            </a:extLst>
          </p:cNvPr>
          <p:cNvSpPr txBox="1"/>
          <p:nvPr/>
        </p:nvSpPr>
        <p:spPr>
          <a:xfrm>
            <a:off x="3136617" y="2728594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Hours to production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2DE163-65F6-5F4F-9ACB-F6780E9E2221}"/>
              </a:ext>
            </a:extLst>
          </p:cNvPr>
          <p:cNvCxnSpPr/>
          <p:nvPr/>
        </p:nvCxnSpPr>
        <p:spPr>
          <a:xfrm>
            <a:off x="5337861" y="1791729"/>
            <a:ext cx="0" cy="2730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6864D1-B272-1D4A-8A6D-8726F37A3A5E}"/>
              </a:ext>
            </a:extLst>
          </p:cNvPr>
          <p:cNvSpPr txBox="1"/>
          <p:nvPr/>
        </p:nvSpPr>
        <p:spPr>
          <a:xfrm>
            <a:off x="5337861" y="1705497"/>
            <a:ext cx="441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770FDD-5A55-8E4D-A063-133FC00911E7}"/>
              </a:ext>
            </a:extLst>
          </p:cNvPr>
          <p:cNvSpPr txBox="1"/>
          <p:nvPr/>
        </p:nvSpPr>
        <p:spPr>
          <a:xfrm>
            <a:off x="5364202" y="4261906"/>
            <a:ext cx="312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C8B41F-7540-574C-9415-32CDA307B20C}"/>
              </a:ext>
            </a:extLst>
          </p:cNvPr>
          <p:cNvSpPr/>
          <p:nvPr/>
        </p:nvSpPr>
        <p:spPr>
          <a:xfrm>
            <a:off x="5968314" y="1988560"/>
            <a:ext cx="1186248" cy="25564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 </a:t>
            </a:r>
          </a:p>
          <a:p>
            <a:pPr algn="ctr"/>
            <a:r>
              <a:rPr lang="en-US" sz="1200" dirty="0"/>
              <a:t>Assembly </a:t>
            </a:r>
          </a:p>
          <a:p>
            <a:pPr algn="ctr"/>
            <a:r>
              <a:rPr lang="en-US" sz="1200" dirty="0"/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8627332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866D77-C1CF-2444-A318-51C0DB68C072}"/>
              </a:ext>
            </a:extLst>
          </p:cNvPr>
          <p:cNvSpPr txBox="1"/>
          <p:nvPr/>
        </p:nvSpPr>
        <p:spPr>
          <a:xfrm>
            <a:off x="3136617" y="2728594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Hours to production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2DE163-65F6-5F4F-9ACB-F6780E9E2221}"/>
              </a:ext>
            </a:extLst>
          </p:cNvPr>
          <p:cNvCxnSpPr/>
          <p:nvPr/>
        </p:nvCxnSpPr>
        <p:spPr>
          <a:xfrm>
            <a:off x="5337861" y="1791729"/>
            <a:ext cx="0" cy="2730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6864D1-B272-1D4A-8A6D-8726F37A3A5E}"/>
              </a:ext>
            </a:extLst>
          </p:cNvPr>
          <p:cNvSpPr txBox="1"/>
          <p:nvPr/>
        </p:nvSpPr>
        <p:spPr>
          <a:xfrm>
            <a:off x="5337861" y="1705497"/>
            <a:ext cx="441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770FDD-5A55-8E4D-A063-133FC00911E7}"/>
              </a:ext>
            </a:extLst>
          </p:cNvPr>
          <p:cNvSpPr txBox="1"/>
          <p:nvPr/>
        </p:nvSpPr>
        <p:spPr>
          <a:xfrm>
            <a:off x="5364202" y="4261906"/>
            <a:ext cx="312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C8B41F-7540-574C-9415-32CDA307B20C}"/>
              </a:ext>
            </a:extLst>
          </p:cNvPr>
          <p:cNvSpPr/>
          <p:nvPr/>
        </p:nvSpPr>
        <p:spPr>
          <a:xfrm>
            <a:off x="5968314" y="1988560"/>
            <a:ext cx="1186248" cy="25564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 </a:t>
            </a:r>
          </a:p>
          <a:p>
            <a:pPr algn="ctr"/>
            <a:r>
              <a:rPr lang="en-US" sz="1200" dirty="0"/>
              <a:t>Assembly </a:t>
            </a:r>
          </a:p>
          <a:p>
            <a:pPr algn="ctr"/>
            <a:r>
              <a:rPr lang="en-US" sz="1200" dirty="0"/>
              <a:t>Line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B6EDEC-6361-5441-AE46-C7FFA4A7EF23}"/>
              </a:ext>
            </a:extLst>
          </p:cNvPr>
          <p:cNvSpPr/>
          <p:nvPr/>
        </p:nvSpPr>
        <p:spPr>
          <a:xfrm>
            <a:off x="7343869" y="4261906"/>
            <a:ext cx="1186248" cy="2610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Line</a:t>
            </a:r>
          </a:p>
        </p:txBody>
      </p:sp>
    </p:spTree>
    <p:extLst>
      <p:ext uri="{BB962C8B-B14F-4D97-AF65-F5344CB8AC3E}">
        <p14:creationId xmlns:p14="http://schemas.microsoft.com/office/powerpoint/2010/main" val="31378291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7404509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31589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D7F780-CC0E-3E47-968C-1F181C9FBFA2}"/>
              </a:ext>
            </a:extLst>
          </p:cNvPr>
          <p:cNvSpPr txBox="1"/>
          <p:nvPr/>
        </p:nvSpPr>
        <p:spPr>
          <a:xfrm>
            <a:off x="5376101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1900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736B7-D03C-1747-AE5A-DC30D0EBF1E3}"/>
              </a:ext>
            </a:extLst>
          </p:cNvPr>
          <p:cNvSpPr txBox="1"/>
          <p:nvPr/>
        </p:nvSpPr>
        <p:spPr>
          <a:xfrm>
            <a:off x="6311073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F415FD-DAF6-354D-8E51-FFE2E67F81A7}"/>
              </a:ext>
            </a:extLst>
          </p:cNvPr>
          <p:cNvSpPr txBox="1"/>
          <p:nvPr/>
        </p:nvSpPr>
        <p:spPr>
          <a:xfrm>
            <a:off x="7246045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9158B3-B4EC-B942-BB03-5C0896E76B0F}"/>
              </a:ext>
            </a:extLst>
          </p:cNvPr>
          <p:cNvSpPr txBox="1"/>
          <p:nvPr/>
        </p:nvSpPr>
        <p:spPr>
          <a:xfrm>
            <a:off x="8174343" y="334120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1200</a:t>
            </a:r>
          </a:p>
        </p:txBody>
      </p:sp>
    </p:spTree>
    <p:extLst>
      <p:ext uri="{BB962C8B-B14F-4D97-AF65-F5344CB8AC3E}">
        <p14:creationId xmlns:p14="http://schemas.microsoft.com/office/powerpoint/2010/main" val="16408019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D7F780-CC0E-3E47-968C-1F181C9FBFA2}"/>
              </a:ext>
            </a:extLst>
          </p:cNvPr>
          <p:cNvSpPr txBox="1"/>
          <p:nvPr/>
        </p:nvSpPr>
        <p:spPr>
          <a:xfrm>
            <a:off x="5376101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1900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736B7-D03C-1747-AE5A-DC30D0EBF1E3}"/>
              </a:ext>
            </a:extLst>
          </p:cNvPr>
          <p:cNvSpPr txBox="1"/>
          <p:nvPr/>
        </p:nvSpPr>
        <p:spPr>
          <a:xfrm>
            <a:off x="6311073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F415FD-DAF6-354D-8E51-FFE2E67F81A7}"/>
              </a:ext>
            </a:extLst>
          </p:cNvPr>
          <p:cNvSpPr txBox="1"/>
          <p:nvPr/>
        </p:nvSpPr>
        <p:spPr>
          <a:xfrm>
            <a:off x="7246045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9158B3-B4EC-B942-BB03-5C0896E76B0F}"/>
              </a:ext>
            </a:extLst>
          </p:cNvPr>
          <p:cNvSpPr txBox="1"/>
          <p:nvPr/>
        </p:nvSpPr>
        <p:spPr>
          <a:xfrm>
            <a:off x="8174343" y="334120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1200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5EDF10F1-92D9-7D47-ACFF-FE4082EAF195}"/>
              </a:ext>
            </a:extLst>
          </p:cNvPr>
          <p:cNvSpPr/>
          <p:nvPr/>
        </p:nvSpPr>
        <p:spPr>
          <a:xfrm rot="5400000">
            <a:off x="6866328" y="1931950"/>
            <a:ext cx="552881" cy="3533336"/>
          </a:xfrm>
          <a:prstGeom prst="rightBrace">
            <a:avLst>
              <a:gd name="adj1" fmla="val 8333"/>
              <a:gd name="adj2" fmla="val 897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61390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D7F780-CC0E-3E47-968C-1F181C9FBFA2}"/>
              </a:ext>
            </a:extLst>
          </p:cNvPr>
          <p:cNvSpPr txBox="1"/>
          <p:nvPr/>
        </p:nvSpPr>
        <p:spPr>
          <a:xfrm>
            <a:off x="5376101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1900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736B7-D03C-1747-AE5A-DC30D0EBF1E3}"/>
              </a:ext>
            </a:extLst>
          </p:cNvPr>
          <p:cNvSpPr txBox="1"/>
          <p:nvPr/>
        </p:nvSpPr>
        <p:spPr>
          <a:xfrm>
            <a:off x="6311073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F415FD-DAF6-354D-8E51-FFE2E67F81A7}"/>
              </a:ext>
            </a:extLst>
          </p:cNvPr>
          <p:cNvSpPr txBox="1"/>
          <p:nvPr/>
        </p:nvSpPr>
        <p:spPr>
          <a:xfrm>
            <a:off x="7246045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9158B3-B4EC-B942-BB03-5C0896E76B0F}"/>
              </a:ext>
            </a:extLst>
          </p:cNvPr>
          <p:cNvSpPr txBox="1"/>
          <p:nvPr/>
        </p:nvSpPr>
        <p:spPr>
          <a:xfrm>
            <a:off x="8174343" y="334120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1200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5EDF10F1-92D9-7D47-ACFF-FE4082EAF195}"/>
              </a:ext>
            </a:extLst>
          </p:cNvPr>
          <p:cNvSpPr/>
          <p:nvPr/>
        </p:nvSpPr>
        <p:spPr>
          <a:xfrm rot="5400000">
            <a:off x="6866328" y="1931950"/>
            <a:ext cx="552881" cy="3533336"/>
          </a:xfrm>
          <a:prstGeom prst="rightBrace">
            <a:avLst>
              <a:gd name="adj1" fmla="val 8333"/>
              <a:gd name="adj2" fmla="val 897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464293-51A2-9D4A-B07F-84DE8D7AAEAF}"/>
              </a:ext>
            </a:extLst>
          </p:cNvPr>
          <p:cNvSpPr txBox="1"/>
          <p:nvPr/>
        </p:nvSpPr>
        <p:spPr>
          <a:xfrm>
            <a:off x="5376101" y="4156474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1550</a:t>
            </a:r>
          </a:p>
        </p:txBody>
      </p:sp>
    </p:spTree>
    <p:extLst>
      <p:ext uri="{BB962C8B-B14F-4D97-AF65-F5344CB8AC3E}">
        <p14:creationId xmlns:p14="http://schemas.microsoft.com/office/powerpoint/2010/main" val="397613933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endParaRPr lang="en-US" sz="36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C3A2BB-E29E-8C4E-9FF0-0B9D49A777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04" b="91747" l="10000" r="90000">
                        <a14:foregroundMark x1="47159" y1="12242" x2="47159" y2="12242"/>
                        <a14:foregroundMark x1="52386" y1="91747" x2="52386" y2="91747"/>
                        <a14:foregroundMark x1="61932" y1="15131" x2="61932" y2="15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4231" y="3634272"/>
            <a:ext cx="1707322" cy="14085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D7F780-CC0E-3E47-968C-1F181C9FBFA2}"/>
              </a:ext>
            </a:extLst>
          </p:cNvPr>
          <p:cNvSpPr txBox="1"/>
          <p:nvPr/>
        </p:nvSpPr>
        <p:spPr>
          <a:xfrm>
            <a:off x="5376101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1900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736B7-D03C-1747-AE5A-DC30D0EBF1E3}"/>
              </a:ext>
            </a:extLst>
          </p:cNvPr>
          <p:cNvSpPr txBox="1"/>
          <p:nvPr/>
        </p:nvSpPr>
        <p:spPr>
          <a:xfrm>
            <a:off x="6311073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F415FD-DAF6-354D-8E51-FFE2E67F81A7}"/>
              </a:ext>
            </a:extLst>
          </p:cNvPr>
          <p:cNvSpPr txBox="1"/>
          <p:nvPr/>
        </p:nvSpPr>
        <p:spPr>
          <a:xfrm>
            <a:off x="7246045" y="334121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9158B3-B4EC-B942-BB03-5C0896E76B0F}"/>
              </a:ext>
            </a:extLst>
          </p:cNvPr>
          <p:cNvSpPr txBox="1"/>
          <p:nvPr/>
        </p:nvSpPr>
        <p:spPr>
          <a:xfrm>
            <a:off x="8174343" y="334120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1200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5EDF10F1-92D9-7D47-ACFF-FE4082EAF195}"/>
              </a:ext>
            </a:extLst>
          </p:cNvPr>
          <p:cNvSpPr/>
          <p:nvPr/>
        </p:nvSpPr>
        <p:spPr>
          <a:xfrm rot="5400000">
            <a:off x="6866328" y="1931950"/>
            <a:ext cx="552881" cy="3533336"/>
          </a:xfrm>
          <a:prstGeom prst="rightBrace">
            <a:avLst>
              <a:gd name="adj1" fmla="val 8333"/>
              <a:gd name="adj2" fmla="val 897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464293-51A2-9D4A-B07F-84DE8D7AAEAF}"/>
              </a:ext>
            </a:extLst>
          </p:cNvPr>
          <p:cNvSpPr txBox="1"/>
          <p:nvPr/>
        </p:nvSpPr>
        <p:spPr>
          <a:xfrm>
            <a:off x="5376101" y="4156474"/>
            <a:ext cx="974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1550  =</a:t>
            </a:r>
          </a:p>
        </p:txBody>
      </p:sp>
    </p:spTree>
    <p:extLst>
      <p:ext uri="{BB962C8B-B14F-4D97-AF65-F5344CB8AC3E}">
        <p14:creationId xmlns:p14="http://schemas.microsoft.com/office/powerpoint/2010/main" val="2619811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3113061" y="2073559"/>
            <a:ext cx="2917878" cy="9963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bg1">
                    <a:lumMod val="95000"/>
                  </a:schemeClr>
                </a:solidFill>
              </a:rPr>
              <a:t>Caveat</a:t>
            </a:r>
            <a:endParaRPr sz="7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87747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7772532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endParaRPr lang="en-US" sz="3600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1DBD787-4880-EC4D-B31C-A31E0C3B17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5022" y="3276699"/>
            <a:ext cx="1078952" cy="1635419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1ED68428-A870-DE46-8EFD-35CED6DF8D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6911" y="3276699"/>
            <a:ext cx="1051637" cy="163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044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r>
              <a:rPr lang="en-US" sz="3600" dirty="0"/>
              <a:t>Levers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851709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r>
              <a:rPr lang="en-US" sz="3600" dirty="0"/>
              <a:t>Levers</a:t>
            </a:r>
          </a:p>
          <a:p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6F8229-B83B-9C49-9743-CCA86BED0824}"/>
              </a:ext>
            </a:extLst>
          </p:cNvPr>
          <p:cNvSpPr txBox="1"/>
          <p:nvPr/>
        </p:nvSpPr>
        <p:spPr>
          <a:xfrm>
            <a:off x="3112850" y="3845548"/>
            <a:ext cx="6321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Shared Vision | Transactive Memory | Leadership</a:t>
            </a:r>
          </a:p>
        </p:txBody>
      </p:sp>
    </p:spTree>
    <p:extLst>
      <p:ext uri="{BB962C8B-B14F-4D97-AF65-F5344CB8AC3E}">
        <p14:creationId xmlns:p14="http://schemas.microsoft.com/office/powerpoint/2010/main" val="26145650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8146DE-1907-A14C-B291-E3CFB460CC49}"/>
              </a:ext>
            </a:extLst>
          </p:cNvPr>
          <p:cNvSpPr txBox="1"/>
          <p:nvPr/>
        </p:nvSpPr>
        <p:spPr>
          <a:xfrm>
            <a:off x="2670359" y="952953"/>
            <a:ext cx="2988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Judi Komaki</a:t>
            </a:r>
          </a:p>
        </p:txBody>
      </p:sp>
    </p:spTree>
    <p:extLst>
      <p:ext uri="{BB962C8B-B14F-4D97-AF65-F5344CB8AC3E}">
        <p14:creationId xmlns:p14="http://schemas.microsoft.com/office/powerpoint/2010/main" val="1863080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8146DE-1907-A14C-B291-E3CFB460CC49}"/>
              </a:ext>
            </a:extLst>
          </p:cNvPr>
          <p:cNvSpPr txBox="1"/>
          <p:nvPr/>
        </p:nvSpPr>
        <p:spPr>
          <a:xfrm>
            <a:off x="2670359" y="952953"/>
            <a:ext cx="2988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Judi Komaki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1C6394D-C3A6-1540-B8FC-9FCA0E7A0A11}"/>
              </a:ext>
            </a:extLst>
          </p:cNvPr>
          <p:cNvCxnSpPr/>
          <p:nvPr/>
        </p:nvCxnSpPr>
        <p:spPr>
          <a:xfrm>
            <a:off x="1884556" y="4348976"/>
            <a:ext cx="64565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2B92F4D-DFED-4E44-AC4C-974D01B94959}"/>
              </a:ext>
            </a:extLst>
          </p:cNvPr>
          <p:cNvSpPr txBox="1"/>
          <p:nvPr/>
        </p:nvSpPr>
        <p:spPr>
          <a:xfrm>
            <a:off x="3875155" y="4560252"/>
            <a:ext cx="2475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Observation Period (Day)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3864AB-8C29-314B-85E1-7F2986E15F11}"/>
              </a:ext>
            </a:extLst>
          </p:cNvPr>
          <p:cNvSpPr txBox="1"/>
          <p:nvPr/>
        </p:nvSpPr>
        <p:spPr>
          <a:xfrm>
            <a:off x="1884556" y="4348976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FCB62D-B321-2843-8528-7F19D31E413E}"/>
              </a:ext>
            </a:extLst>
          </p:cNvPr>
          <p:cNvSpPr txBox="1"/>
          <p:nvPr/>
        </p:nvSpPr>
        <p:spPr>
          <a:xfrm>
            <a:off x="8042632" y="4354216"/>
            <a:ext cx="412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65</a:t>
            </a:r>
          </a:p>
        </p:txBody>
      </p:sp>
    </p:spTree>
    <p:extLst>
      <p:ext uri="{BB962C8B-B14F-4D97-AF65-F5344CB8AC3E}">
        <p14:creationId xmlns:p14="http://schemas.microsoft.com/office/powerpoint/2010/main" val="294551647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8146DE-1907-A14C-B291-E3CFB460CC49}"/>
              </a:ext>
            </a:extLst>
          </p:cNvPr>
          <p:cNvSpPr txBox="1"/>
          <p:nvPr/>
        </p:nvSpPr>
        <p:spPr>
          <a:xfrm>
            <a:off x="2670359" y="952953"/>
            <a:ext cx="2988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Judi Komaki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1C6394D-C3A6-1540-B8FC-9FCA0E7A0A11}"/>
              </a:ext>
            </a:extLst>
          </p:cNvPr>
          <p:cNvCxnSpPr/>
          <p:nvPr/>
        </p:nvCxnSpPr>
        <p:spPr>
          <a:xfrm>
            <a:off x="1884556" y="4348976"/>
            <a:ext cx="64565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2B92F4D-DFED-4E44-AC4C-974D01B94959}"/>
              </a:ext>
            </a:extLst>
          </p:cNvPr>
          <p:cNvSpPr txBox="1"/>
          <p:nvPr/>
        </p:nvSpPr>
        <p:spPr>
          <a:xfrm>
            <a:off x="3875155" y="4560252"/>
            <a:ext cx="2475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Observation Period (Day)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3864AB-8C29-314B-85E1-7F2986E15F11}"/>
              </a:ext>
            </a:extLst>
          </p:cNvPr>
          <p:cNvSpPr txBox="1"/>
          <p:nvPr/>
        </p:nvSpPr>
        <p:spPr>
          <a:xfrm>
            <a:off x="1884556" y="4348976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FCB62D-B321-2843-8528-7F19D31E413E}"/>
              </a:ext>
            </a:extLst>
          </p:cNvPr>
          <p:cNvSpPr txBox="1"/>
          <p:nvPr/>
        </p:nvSpPr>
        <p:spPr>
          <a:xfrm>
            <a:off x="8042632" y="4354216"/>
            <a:ext cx="412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65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56F2A58-42E0-144D-90AA-5C38F13CD3C9}"/>
              </a:ext>
            </a:extLst>
          </p:cNvPr>
          <p:cNvCxnSpPr/>
          <p:nvPr/>
        </p:nvCxnSpPr>
        <p:spPr>
          <a:xfrm>
            <a:off x="1884556" y="2397512"/>
            <a:ext cx="0" cy="18511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7391AB9-B2E6-8F4B-98EC-2A0A64D903BE}"/>
              </a:ext>
            </a:extLst>
          </p:cNvPr>
          <p:cNvSpPr txBox="1"/>
          <p:nvPr/>
        </p:nvSpPr>
        <p:spPr>
          <a:xfrm>
            <a:off x="0" y="3015286"/>
            <a:ext cx="1967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% Safety Behaviors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84D7B3-C171-9543-A6AE-F733500A4B4D}"/>
              </a:ext>
            </a:extLst>
          </p:cNvPr>
          <p:cNvSpPr txBox="1"/>
          <p:nvPr/>
        </p:nvSpPr>
        <p:spPr>
          <a:xfrm>
            <a:off x="1478161" y="4033187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02F972-B9DC-4541-8675-C2A7D8351B5E}"/>
              </a:ext>
            </a:extLst>
          </p:cNvPr>
          <p:cNvSpPr txBox="1"/>
          <p:nvPr/>
        </p:nvSpPr>
        <p:spPr>
          <a:xfrm>
            <a:off x="1358450" y="2270107"/>
            <a:ext cx="5261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100</a:t>
            </a:r>
          </a:p>
        </p:txBody>
      </p:sp>
    </p:spTree>
    <p:extLst>
      <p:ext uri="{BB962C8B-B14F-4D97-AF65-F5344CB8AC3E}">
        <p14:creationId xmlns:p14="http://schemas.microsoft.com/office/powerpoint/2010/main" val="41372656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8146DE-1907-A14C-B291-E3CFB460CC49}"/>
              </a:ext>
            </a:extLst>
          </p:cNvPr>
          <p:cNvSpPr txBox="1"/>
          <p:nvPr/>
        </p:nvSpPr>
        <p:spPr>
          <a:xfrm>
            <a:off x="2670359" y="952953"/>
            <a:ext cx="2988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Judi Komaki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1C6394D-C3A6-1540-B8FC-9FCA0E7A0A11}"/>
              </a:ext>
            </a:extLst>
          </p:cNvPr>
          <p:cNvCxnSpPr/>
          <p:nvPr/>
        </p:nvCxnSpPr>
        <p:spPr>
          <a:xfrm>
            <a:off x="1884556" y="4348976"/>
            <a:ext cx="64565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2B92F4D-DFED-4E44-AC4C-974D01B94959}"/>
              </a:ext>
            </a:extLst>
          </p:cNvPr>
          <p:cNvSpPr txBox="1"/>
          <p:nvPr/>
        </p:nvSpPr>
        <p:spPr>
          <a:xfrm>
            <a:off x="3875155" y="4560252"/>
            <a:ext cx="2475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Observation Period (Day)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3864AB-8C29-314B-85E1-7F2986E15F11}"/>
              </a:ext>
            </a:extLst>
          </p:cNvPr>
          <p:cNvSpPr txBox="1"/>
          <p:nvPr/>
        </p:nvSpPr>
        <p:spPr>
          <a:xfrm>
            <a:off x="1884556" y="4348976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FCB62D-B321-2843-8528-7F19D31E413E}"/>
              </a:ext>
            </a:extLst>
          </p:cNvPr>
          <p:cNvSpPr txBox="1"/>
          <p:nvPr/>
        </p:nvSpPr>
        <p:spPr>
          <a:xfrm>
            <a:off x="8042632" y="4354216"/>
            <a:ext cx="412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65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56F2A58-42E0-144D-90AA-5C38F13CD3C9}"/>
              </a:ext>
            </a:extLst>
          </p:cNvPr>
          <p:cNvCxnSpPr/>
          <p:nvPr/>
        </p:nvCxnSpPr>
        <p:spPr>
          <a:xfrm>
            <a:off x="1884556" y="2397512"/>
            <a:ext cx="0" cy="18511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7391AB9-B2E6-8F4B-98EC-2A0A64D903BE}"/>
              </a:ext>
            </a:extLst>
          </p:cNvPr>
          <p:cNvSpPr txBox="1"/>
          <p:nvPr/>
        </p:nvSpPr>
        <p:spPr>
          <a:xfrm>
            <a:off x="0" y="3015286"/>
            <a:ext cx="1967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% Safety Behaviors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84D7B3-C171-9543-A6AE-F733500A4B4D}"/>
              </a:ext>
            </a:extLst>
          </p:cNvPr>
          <p:cNvSpPr txBox="1"/>
          <p:nvPr/>
        </p:nvSpPr>
        <p:spPr>
          <a:xfrm>
            <a:off x="1478161" y="4033187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02F972-B9DC-4541-8675-C2A7D8351B5E}"/>
              </a:ext>
            </a:extLst>
          </p:cNvPr>
          <p:cNvSpPr txBox="1"/>
          <p:nvPr/>
        </p:nvSpPr>
        <p:spPr>
          <a:xfrm>
            <a:off x="1358450" y="2270107"/>
            <a:ext cx="5261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100</a:t>
            </a: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0C5E787B-C7B4-B242-B0EC-7020A067FB77}"/>
              </a:ext>
            </a:extLst>
          </p:cNvPr>
          <p:cNvGraphicFramePr>
            <a:graphicFrameLocks/>
          </p:cNvGraphicFramePr>
          <p:nvPr/>
        </p:nvGraphicFramePr>
        <p:xfrm>
          <a:off x="1621504" y="2531174"/>
          <a:ext cx="3228402" cy="2754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456BAEC3-B134-7C44-A1D0-FFB46C9825B5}"/>
              </a:ext>
            </a:extLst>
          </p:cNvPr>
          <p:cNvSpPr txBox="1"/>
          <p:nvPr/>
        </p:nvSpPr>
        <p:spPr>
          <a:xfrm>
            <a:off x="2500461" y="3940838"/>
            <a:ext cx="1112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Baseline</a:t>
            </a:r>
          </a:p>
        </p:txBody>
      </p:sp>
    </p:spTree>
    <p:extLst>
      <p:ext uri="{BB962C8B-B14F-4D97-AF65-F5344CB8AC3E}">
        <p14:creationId xmlns:p14="http://schemas.microsoft.com/office/powerpoint/2010/main" val="168283562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8146DE-1907-A14C-B291-E3CFB460CC49}"/>
              </a:ext>
            </a:extLst>
          </p:cNvPr>
          <p:cNvSpPr txBox="1"/>
          <p:nvPr/>
        </p:nvSpPr>
        <p:spPr>
          <a:xfrm>
            <a:off x="2670359" y="952953"/>
            <a:ext cx="2988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Judi Komaki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1C6394D-C3A6-1540-B8FC-9FCA0E7A0A11}"/>
              </a:ext>
            </a:extLst>
          </p:cNvPr>
          <p:cNvCxnSpPr/>
          <p:nvPr/>
        </p:nvCxnSpPr>
        <p:spPr>
          <a:xfrm>
            <a:off x="1884556" y="4348976"/>
            <a:ext cx="64565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2B92F4D-DFED-4E44-AC4C-974D01B94959}"/>
              </a:ext>
            </a:extLst>
          </p:cNvPr>
          <p:cNvSpPr txBox="1"/>
          <p:nvPr/>
        </p:nvSpPr>
        <p:spPr>
          <a:xfrm>
            <a:off x="3875155" y="4560252"/>
            <a:ext cx="2475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Observation Period (Day)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3864AB-8C29-314B-85E1-7F2986E15F11}"/>
              </a:ext>
            </a:extLst>
          </p:cNvPr>
          <p:cNvSpPr txBox="1"/>
          <p:nvPr/>
        </p:nvSpPr>
        <p:spPr>
          <a:xfrm>
            <a:off x="1884556" y="4348976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FCB62D-B321-2843-8528-7F19D31E413E}"/>
              </a:ext>
            </a:extLst>
          </p:cNvPr>
          <p:cNvSpPr txBox="1"/>
          <p:nvPr/>
        </p:nvSpPr>
        <p:spPr>
          <a:xfrm>
            <a:off x="8042632" y="4354216"/>
            <a:ext cx="412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65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56F2A58-42E0-144D-90AA-5C38F13CD3C9}"/>
              </a:ext>
            </a:extLst>
          </p:cNvPr>
          <p:cNvCxnSpPr/>
          <p:nvPr/>
        </p:nvCxnSpPr>
        <p:spPr>
          <a:xfrm>
            <a:off x="1884556" y="2397512"/>
            <a:ext cx="0" cy="18511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7391AB9-B2E6-8F4B-98EC-2A0A64D903BE}"/>
              </a:ext>
            </a:extLst>
          </p:cNvPr>
          <p:cNvSpPr txBox="1"/>
          <p:nvPr/>
        </p:nvSpPr>
        <p:spPr>
          <a:xfrm>
            <a:off x="0" y="3015286"/>
            <a:ext cx="1967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% Safety Behaviors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84D7B3-C171-9543-A6AE-F733500A4B4D}"/>
              </a:ext>
            </a:extLst>
          </p:cNvPr>
          <p:cNvSpPr txBox="1"/>
          <p:nvPr/>
        </p:nvSpPr>
        <p:spPr>
          <a:xfrm>
            <a:off x="1478161" y="4033187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02F972-B9DC-4541-8675-C2A7D8351B5E}"/>
              </a:ext>
            </a:extLst>
          </p:cNvPr>
          <p:cNvSpPr txBox="1"/>
          <p:nvPr/>
        </p:nvSpPr>
        <p:spPr>
          <a:xfrm>
            <a:off x="1358450" y="2270107"/>
            <a:ext cx="5261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100</a:t>
            </a: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0C5E787B-C7B4-B242-B0EC-7020A067FB77}"/>
              </a:ext>
            </a:extLst>
          </p:cNvPr>
          <p:cNvGraphicFramePr>
            <a:graphicFrameLocks/>
          </p:cNvGraphicFramePr>
          <p:nvPr/>
        </p:nvGraphicFramePr>
        <p:xfrm>
          <a:off x="1621504" y="2531174"/>
          <a:ext cx="3228402" cy="2754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456BAEC3-B134-7C44-A1D0-FFB46C9825B5}"/>
              </a:ext>
            </a:extLst>
          </p:cNvPr>
          <p:cNvSpPr txBox="1"/>
          <p:nvPr/>
        </p:nvSpPr>
        <p:spPr>
          <a:xfrm>
            <a:off x="2500461" y="3940838"/>
            <a:ext cx="1112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Baseline</a:t>
            </a: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C581462C-65BA-274A-B7DE-CF620D668C33}"/>
              </a:ext>
            </a:extLst>
          </p:cNvPr>
          <p:cNvGraphicFramePr>
            <a:graphicFrameLocks/>
          </p:cNvGraphicFramePr>
          <p:nvPr/>
        </p:nvGraphicFramePr>
        <p:xfrm>
          <a:off x="4062461" y="1811755"/>
          <a:ext cx="3603376" cy="27612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404388A6-B372-F646-B13B-724F0C7AA0FC}"/>
              </a:ext>
            </a:extLst>
          </p:cNvPr>
          <p:cNvSpPr txBox="1"/>
          <p:nvPr/>
        </p:nvSpPr>
        <p:spPr>
          <a:xfrm>
            <a:off x="4826052" y="3944919"/>
            <a:ext cx="1475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9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>
                <a:solidFill>
                  <a:schemeClr val="accent4">
                    <a:lumMod val="9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Intervention</a:t>
            </a:r>
          </a:p>
        </p:txBody>
      </p:sp>
    </p:spTree>
    <p:extLst>
      <p:ext uri="{BB962C8B-B14F-4D97-AF65-F5344CB8AC3E}">
        <p14:creationId xmlns:p14="http://schemas.microsoft.com/office/powerpoint/2010/main" val="295680320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8146DE-1907-A14C-B291-E3CFB460CC49}"/>
              </a:ext>
            </a:extLst>
          </p:cNvPr>
          <p:cNvSpPr txBox="1"/>
          <p:nvPr/>
        </p:nvSpPr>
        <p:spPr>
          <a:xfrm>
            <a:off x="2670359" y="952953"/>
            <a:ext cx="2988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Judi Komaki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1C6394D-C3A6-1540-B8FC-9FCA0E7A0A11}"/>
              </a:ext>
            </a:extLst>
          </p:cNvPr>
          <p:cNvCxnSpPr/>
          <p:nvPr/>
        </p:nvCxnSpPr>
        <p:spPr>
          <a:xfrm>
            <a:off x="1884556" y="4348976"/>
            <a:ext cx="64565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2B92F4D-DFED-4E44-AC4C-974D01B94959}"/>
              </a:ext>
            </a:extLst>
          </p:cNvPr>
          <p:cNvSpPr txBox="1"/>
          <p:nvPr/>
        </p:nvSpPr>
        <p:spPr>
          <a:xfrm>
            <a:off x="3875155" y="4560252"/>
            <a:ext cx="2475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Observation Period (Day)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3864AB-8C29-314B-85E1-7F2986E15F11}"/>
              </a:ext>
            </a:extLst>
          </p:cNvPr>
          <p:cNvSpPr txBox="1"/>
          <p:nvPr/>
        </p:nvSpPr>
        <p:spPr>
          <a:xfrm>
            <a:off x="1884556" y="4348976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FCB62D-B321-2843-8528-7F19D31E413E}"/>
              </a:ext>
            </a:extLst>
          </p:cNvPr>
          <p:cNvSpPr txBox="1"/>
          <p:nvPr/>
        </p:nvSpPr>
        <p:spPr>
          <a:xfrm>
            <a:off x="8042632" y="4354216"/>
            <a:ext cx="412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65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56F2A58-42E0-144D-90AA-5C38F13CD3C9}"/>
              </a:ext>
            </a:extLst>
          </p:cNvPr>
          <p:cNvCxnSpPr/>
          <p:nvPr/>
        </p:nvCxnSpPr>
        <p:spPr>
          <a:xfrm>
            <a:off x="1884556" y="2397512"/>
            <a:ext cx="0" cy="18511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7391AB9-B2E6-8F4B-98EC-2A0A64D903BE}"/>
              </a:ext>
            </a:extLst>
          </p:cNvPr>
          <p:cNvSpPr txBox="1"/>
          <p:nvPr/>
        </p:nvSpPr>
        <p:spPr>
          <a:xfrm>
            <a:off x="0" y="3015286"/>
            <a:ext cx="1967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% Safety Behaviors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84D7B3-C171-9543-A6AE-F733500A4B4D}"/>
              </a:ext>
            </a:extLst>
          </p:cNvPr>
          <p:cNvSpPr txBox="1"/>
          <p:nvPr/>
        </p:nvSpPr>
        <p:spPr>
          <a:xfrm>
            <a:off x="1478161" y="4033187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02F972-B9DC-4541-8675-C2A7D8351B5E}"/>
              </a:ext>
            </a:extLst>
          </p:cNvPr>
          <p:cNvSpPr txBox="1"/>
          <p:nvPr/>
        </p:nvSpPr>
        <p:spPr>
          <a:xfrm>
            <a:off x="1358450" y="2270107"/>
            <a:ext cx="5261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100</a:t>
            </a: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0C5E787B-C7B4-B242-B0EC-7020A067FB77}"/>
              </a:ext>
            </a:extLst>
          </p:cNvPr>
          <p:cNvGraphicFramePr>
            <a:graphicFrameLocks/>
          </p:cNvGraphicFramePr>
          <p:nvPr/>
        </p:nvGraphicFramePr>
        <p:xfrm>
          <a:off x="1621504" y="2531174"/>
          <a:ext cx="3228402" cy="2754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456BAEC3-B134-7C44-A1D0-FFB46C9825B5}"/>
              </a:ext>
            </a:extLst>
          </p:cNvPr>
          <p:cNvSpPr txBox="1"/>
          <p:nvPr/>
        </p:nvSpPr>
        <p:spPr>
          <a:xfrm>
            <a:off x="2500461" y="3940838"/>
            <a:ext cx="1112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Baseline</a:t>
            </a: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C581462C-65BA-274A-B7DE-CF620D668C33}"/>
              </a:ext>
            </a:extLst>
          </p:cNvPr>
          <p:cNvGraphicFramePr>
            <a:graphicFrameLocks/>
          </p:cNvGraphicFramePr>
          <p:nvPr/>
        </p:nvGraphicFramePr>
        <p:xfrm>
          <a:off x="4062461" y="1811755"/>
          <a:ext cx="3603376" cy="27612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404388A6-B372-F646-B13B-724F0C7AA0FC}"/>
              </a:ext>
            </a:extLst>
          </p:cNvPr>
          <p:cNvSpPr txBox="1"/>
          <p:nvPr/>
        </p:nvSpPr>
        <p:spPr>
          <a:xfrm>
            <a:off x="4826052" y="3944919"/>
            <a:ext cx="1475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9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>
                <a:solidFill>
                  <a:schemeClr val="accent4">
                    <a:lumMod val="9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Intervention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D456BDE6-7337-B141-8BB8-20799F2B47D5}"/>
              </a:ext>
            </a:extLst>
          </p:cNvPr>
          <p:cNvGraphicFramePr>
            <a:graphicFrameLocks/>
          </p:cNvGraphicFramePr>
          <p:nvPr/>
        </p:nvGraphicFramePr>
        <p:xfrm>
          <a:off x="6798263" y="2627866"/>
          <a:ext cx="2335066" cy="28106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C5E84858-F5F4-F94F-A62F-D3214043187E}"/>
              </a:ext>
            </a:extLst>
          </p:cNvPr>
          <p:cNvSpPr txBox="1"/>
          <p:nvPr/>
        </p:nvSpPr>
        <p:spPr>
          <a:xfrm>
            <a:off x="7135973" y="3943185"/>
            <a:ext cx="1133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 Reversal</a:t>
            </a:r>
          </a:p>
        </p:txBody>
      </p:sp>
    </p:spTree>
    <p:extLst>
      <p:ext uri="{BB962C8B-B14F-4D97-AF65-F5344CB8AC3E}">
        <p14:creationId xmlns:p14="http://schemas.microsoft.com/office/powerpoint/2010/main" val="2848412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MEANINGFUL WORK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C4B2E-11C3-2C46-A069-9BFC784A8D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9322" y="1509229"/>
            <a:ext cx="772560" cy="1635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ABED2A-4C63-DB43-B65D-4E7BBA7D3E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3607" y="1509229"/>
            <a:ext cx="772560" cy="1635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C6B585-5F56-B94F-8A8A-CDFA59805F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7892" y="1548005"/>
            <a:ext cx="772560" cy="1635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8FF99-9860-B349-8F00-723C4F1C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6877" y="1548004"/>
            <a:ext cx="772560" cy="1635419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Process Loss</a:t>
            </a:r>
          </a:p>
          <a:p>
            <a:r>
              <a:rPr lang="en-US" sz="3600" dirty="0"/>
              <a:t>Division Of Labor</a:t>
            </a:r>
          </a:p>
          <a:p>
            <a:r>
              <a:rPr lang="en-US" sz="3600" dirty="0"/>
              <a:t>Wisdom Of Crowds</a:t>
            </a:r>
          </a:p>
          <a:p>
            <a:r>
              <a:rPr lang="en-US" sz="3600" dirty="0"/>
              <a:t>Diversity</a:t>
            </a:r>
          </a:p>
          <a:p>
            <a:r>
              <a:rPr lang="en-US" sz="3600" dirty="0"/>
              <a:t>Levers</a:t>
            </a:r>
          </a:p>
          <a:p>
            <a:r>
              <a:rPr lang="en-US" sz="3600" dirty="0"/>
              <a:t>Cooperation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9921815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</p:spTree>
    <p:extLst>
      <p:ext uri="{BB962C8B-B14F-4D97-AF65-F5344CB8AC3E}">
        <p14:creationId xmlns:p14="http://schemas.microsoft.com/office/powerpoint/2010/main" val="262770126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7357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6833ED-F5C6-B24D-BB62-2329465714FA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1980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DD5058C-5001-914C-88AE-11E850E3AAA7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392059487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AE2B87E-B1BE-7543-9F99-7821448BE69A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59514806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8F2FD26-66F4-074A-80E1-90EA62014CD4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2269335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62D4946-ED95-7748-ADA3-825AE38FC8B2}"/>
              </a:ext>
            </a:extLst>
          </p:cNvPr>
          <p:cNvSpPr/>
          <p:nvPr/>
        </p:nvSpPr>
        <p:spPr>
          <a:xfrm>
            <a:off x="6774977" y="3359644"/>
            <a:ext cx="393192" cy="1207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4013CE1-B3B2-8F41-9A01-A6E40677552D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22076197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62D4946-ED95-7748-ADA3-825AE38FC8B2}"/>
              </a:ext>
            </a:extLst>
          </p:cNvPr>
          <p:cNvSpPr/>
          <p:nvPr/>
        </p:nvSpPr>
        <p:spPr>
          <a:xfrm>
            <a:off x="6774977" y="3359644"/>
            <a:ext cx="393192" cy="1207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D7CF0B2-BAFC-7B4C-9F8D-5954779E4F6F}"/>
              </a:ext>
            </a:extLst>
          </p:cNvPr>
          <p:cNvSpPr/>
          <p:nvPr/>
        </p:nvSpPr>
        <p:spPr>
          <a:xfrm>
            <a:off x="7230011" y="3615524"/>
            <a:ext cx="393192" cy="9511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F27067-6F5A-E945-9C8A-B8262FD92486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382776426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62D4946-ED95-7748-ADA3-825AE38FC8B2}"/>
              </a:ext>
            </a:extLst>
          </p:cNvPr>
          <p:cNvSpPr/>
          <p:nvPr/>
        </p:nvSpPr>
        <p:spPr>
          <a:xfrm>
            <a:off x="6774977" y="3359644"/>
            <a:ext cx="393192" cy="1207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D7CF0B2-BAFC-7B4C-9F8D-5954779E4F6F}"/>
              </a:ext>
            </a:extLst>
          </p:cNvPr>
          <p:cNvSpPr/>
          <p:nvPr/>
        </p:nvSpPr>
        <p:spPr>
          <a:xfrm>
            <a:off x="7230011" y="3615524"/>
            <a:ext cx="393192" cy="9511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9614D92-FE28-4A42-B11F-4F1A88C4435D}"/>
              </a:ext>
            </a:extLst>
          </p:cNvPr>
          <p:cNvSpPr/>
          <p:nvPr/>
        </p:nvSpPr>
        <p:spPr>
          <a:xfrm>
            <a:off x="7685045" y="3996214"/>
            <a:ext cx="393192" cy="570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7EE521A-31BB-2343-82B4-21EDB9DD23F3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36110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MEANINGFUL WORK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2CC693-52F9-ED40-B7FE-DAC0BAEBAB86}"/>
              </a:ext>
            </a:extLst>
          </p:cNvPr>
          <p:cNvSpPr txBox="1"/>
          <p:nvPr/>
        </p:nvSpPr>
        <p:spPr>
          <a:xfrm>
            <a:off x="6227336" y="3200951"/>
            <a:ext cx="22958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Engaged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58ABF7-A785-404A-95B3-6066ED6AA1F7}"/>
              </a:ext>
            </a:extLst>
          </p:cNvPr>
          <p:cNvSpPr txBox="1"/>
          <p:nvPr/>
        </p:nvSpPr>
        <p:spPr>
          <a:xfrm>
            <a:off x="6227336" y="4050108"/>
            <a:ext cx="2287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 Satisfied</a:t>
            </a:r>
          </a:p>
        </p:txBody>
      </p:sp>
    </p:spTree>
    <p:extLst>
      <p:ext uri="{BB962C8B-B14F-4D97-AF65-F5344CB8AC3E}">
        <p14:creationId xmlns:p14="http://schemas.microsoft.com/office/powerpoint/2010/main" val="280534540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4093-5BD5-B645-96FD-B94C52CC9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2512" y="933626"/>
            <a:ext cx="4630091" cy="461205"/>
          </a:xfrm>
        </p:spPr>
        <p:txBody>
          <a:bodyPr/>
          <a:lstStyle/>
          <a:p>
            <a:pPr marL="38100" indent="0">
              <a:buNone/>
            </a:pPr>
            <a:r>
              <a:rPr lang="en-US" sz="800" dirty="0" err="1"/>
              <a:t>Dishop</a:t>
            </a:r>
            <a:r>
              <a:rPr lang="en-US" sz="800" dirty="0"/>
              <a:t>, C. R., &amp; </a:t>
            </a:r>
            <a:r>
              <a:rPr lang="en-US" sz="800" dirty="0" err="1"/>
              <a:t>DeShon</a:t>
            </a:r>
            <a:r>
              <a:rPr lang="en-US" sz="800" dirty="0"/>
              <a:t>, R. P. (2020). What is the critical mass of help? A potential resolution to a paradox on citizenship and organizational performance. </a:t>
            </a:r>
            <a:r>
              <a:rPr lang="en-US" sz="800" i="1" dirty="0"/>
              <a:t>Computational &amp; Mathematical Organization Theory</a:t>
            </a:r>
            <a:r>
              <a:rPr lang="en-US" sz="800" dirty="0"/>
              <a:t>, 1-15.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1963D-2863-C14C-AD4D-D1869C8F0DB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485717"/>
            <a:ext cx="217870" cy="461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B8624B-D7DB-F842-B6FD-EC9ABDE49D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3996214"/>
            <a:ext cx="217870" cy="461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E583A0-62EB-AD4F-AAD5-6A41F32055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975220"/>
            <a:ext cx="217870" cy="461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703F6-6EC9-CF47-A760-1AA24A253B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4506711"/>
            <a:ext cx="217870" cy="4612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35ACCA-34E1-AC45-BB85-FEC2C046324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96982" y="2464723"/>
            <a:ext cx="217870" cy="461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E2D91-4962-8F40-8D22-0F1B151139F5}"/>
              </a:ext>
            </a:extLst>
          </p:cNvPr>
          <p:cNvSpPr txBox="1"/>
          <p:nvPr/>
        </p:nvSpPr>
        <p:spPr>
          <a:xfrm>
            <a:off x="1196982" y="172336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Helping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DBB53-1D64-514A-9F32-C8F96F755BD2}"/>
              </a:ext>
            </a:extLst>
          </p:cNvPr>
          <p:cNvSpPr txBox="1"/>
          <p:nvPr/>
        </p:nvSpPr>
        <p:spPr>
          <a:xfrm>
            <a:off x="2937658" y="1723360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Performing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3C72879-5E3F-A141-A309-AA39594057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485717"/>
            <a:ext cx="217870" cy="4612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758F8-5C7C-DC45-B797-077EE36714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3996214"/>
            <a:ext cx="217870" cy="461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6AB6D73-5152-6C4B-8A94-5A9EC8CF4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975220"/>
            <a:ext cx="217870" cy="4612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9A9FB-DC05-AC4E-88A3-ECE4FAD3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4506711"/>
            <a:ext cx="217870" cy="461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8E8FD1-CE32-A14C-B1F1-5F176DC5D2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532262" y="2464723"/>
            <a:ext cx="217870" cy="4612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4BE70D-5C19-8C44-BF03-0C47E8A63D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485717"/>
            <a:ext cx="217870" cy="4612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09ACE92-E65E-C14E-A9CC-7880D756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3996214"/>
            <a:ext cx="217870" cy="4612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F1FDC64-89D1-2B42-BC7F-C2F56120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975220"/>
            <a:ext cx="217870" cy="4612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4B7077-149B-8B4B-8717-6D5E04F6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4506711"/>
            <a:ext cx="217870" cy="4612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C12A26-7C7B-DF4C-B760-5FA05E4B72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867542" y="2464723"/>
            <a:ext cx="217870" cy="461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3629529-0006-4C46-B859-D61BF87CD6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485717"/>
            <a:ext cx="217870" cy="4612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02EEA6-E481-804B-A1E6-C85FFB6F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3996214"/>
            <a:ext cx="217870" cy="4612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F1B43A6-C593-5D4A-B31B-6BDE3165EC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975220"/>
            <a:ext cx="217870" cy="46120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7B92E78-D237-124E-B9FC-39CA3FB75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4506711"/>
            <a:ext cx="217870" cy="4612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EA1142-FA0B-9F48-827E-A0A82CDD8E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02822" y="2464723"/>
            <a:ext cx="217870" cy="4612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B9B886E-6C1F-DD49-99D1-0105271B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485717"/>
            <a:ext cx="217870" cy="4612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CB45D0-C098-DD4C-B011-183FEB1F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3996214"/>
            <a:ext cx="217870" cy="4612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021CD73-F3FB-DD45-B615-25990C1DF3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975220"/>
            <a:ext cx="217870" cy="4612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05981B4-C79F-2D4F-805D-7EFA206FE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4506711"/>
            <a:ext cx="217870" cy="46120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C0B98A-6A8D-D341-AB90-203885D3F2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8102" y="2464723"/>
            <a:ext cx="217870" cy="4612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0BD9275-CE41-D746-9500-140DD307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485717"/>
            <a:ext cx="217870" cy="46120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0328DA-B502-8E4F-84CC-84F1FA1105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3996214"/>
            <a:ext cx="217870" cy="46120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58B52F3-6FCF-DB4C-AC93-B25A9EEAFD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975220"/>
            <a:ext cx="217870" cy="46120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30C95B-F302-BB42-B50E-65787672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4506711"/>
            <a:ext cx="217870" cy="4612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E749CD-335C-7743-8FAF-ABF09E0F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73382" y="2464723"/>
            <a:ext cx="217870" cy="46120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038A56F-55E8-AC48-8CC5-FAAC71C98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485717"/>
            <a:ext cx="217870" cy="46120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59268F7-6656-0B4B-9D3E-75D4E90D5B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3996214"/>
            <a:ext cx="217870" cy="46120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3C40195-CC4A-6241-9D44-6FD67F31EC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975220"/>
            <a:ext cx="217870" cy="4612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484170B-6022-A247-B253-CCE97F8728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4506711"/>
            <a:ext cx="217870" cy="46120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0779DD-2784-3E48-82DD-8C32AEBBF1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8662" y="2464723"/>
            <a:ext cx="217870" cy="4612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FAF5D01-9D91-BE40-BAAB-4666AAB4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468973"/>
            <a:ext cx="217870" cy="4612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222F52A-309E-D94E-955B-4FB529AD9B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3979470"/>
            <a:ext cx="217870" cy="46120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C96C79-302D-C34C-BE98-5E27B8510A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958476"/>
            <a:ext cx="217870" cy="4612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98CFE1E-EA06-C244-A4D4-5DE1C6B779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4489967"/>
            <a:ext cx="217870" cy="46120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8DBD69-6741-1644-ACD3-0A24991456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43942" y="2447979"/>
            <a:ext cx="217870" cy="46120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EA5F832-41ED-9C4E-8270-1BD83821FB8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485717"/>
            <a:ext cx="217870" cy="4612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C29E158-3691-DF40-B44D-868C4160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3996214"/>
            <a:ext cx="217870" cy="46120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201A444-DBCC-A640-9094-12069B26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975220"/>
            <a:ext cx="217870" cy="46120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55D9738-7209-F64C-87D0-1FEF3D308D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4506711"/>
            <a:ext cx="217870" cy="46120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3FB80F-418D-9F4B-818E-DD003AFA640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879222" y="2464723"/>
            <a:ext cx="217870" cy="46120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9BC51ED-E461-A746-9B38-3512B0CF6C4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485717"/>
            <a:ext cx="217870" cy="46120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C4D5082-88B0-8748-A1F3-B6D641DE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3996214"/>
            <a:ext cx="217870" cy="46120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BFD5EA0-F4B4-C840-B65C-9D33AEC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975220"/>
            <a:ext cx="217870" cy="4612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00D1300-4C1D-6E4E-B1B4-D0E495C5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4506711"/>
            <a:ext cx="217870" cy="46120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C97A614-5ECD-2848-803A-DBEE033D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214502" y="2464723"/>
            <a:ext cx="217870" cy="46120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7B2DB7-208A-3143-B7FB-5E127F80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468973"/>
            <a:ext cx="217870" cy="46120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0CFE68-6BA8-D344-A644-5361B100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3979470"/>
            <a:ext cx="217870" cy="46120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20D91F5-BF33-F64C-8F8B-14B1CD07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958476"/>
            <a:ext cx="217870" cy="46120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2449B8E7-2674-6E45-82C2-A11B91A8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4489967"/>
            <a:ext cx="217870" cy="46120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02E7B36-3198-5641-861A-13366F8DC9C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16" b="94495" l="9091" r="88961">
                        <a14:foregroundMark x1="30519" y1="37615" x2="30519" y2="37615"/>
                        <a14:foregroundMark x1="50000" y1="37615" x2="50000" y2="37615"/>
                        <a14:foregroundMark x1="69481" y1="38226" x2="69481" y2="38226"/>
                        <a14:foregroundMark x1="59091" y1="79511" x2="59091" y2="79511"/>
                        <a14:foregroundMark x1="36364" y1="79511" x2="36364" y2="79511"/>
                        <a14:foregroundMark x1="16234" y1="94801" x2="16234" y2="94801"/>
                        <a14:foregroundMark x1="59091" y1="6116" x2="59091" y2="6116"/>
                      </a14:backgroundRemoval>
                    </a14:imgEffect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549782" y="2447979"/>
            <a:ext cx="217870" cy="46120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C7E90E3B-D171-9047-BB18-6BACAEBC81E7}"/>
              </a:ext>
            </a:extLst>
          </p:cNvPr>
          <p:cNvSpPr/>
          <p:nvPr/>
        </p:nvSpPr>
        <p:spPr>
          <a:xfrm>
            <a:off x="4889067" y="2447979"/>
            <a:ext cx="240717" cy="2519937"/>
          </a:xfrm>
          <a:prstGeom prst="rightBrace">
            <a:avLst>
              <a:gd name="adj1" fmla="val 8333"/>
              <a:gd name="adj2" fmla="val 5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B833C7-41ED-334A-81D0-D77157819005}"/>
              </a:ext>
            </a:extLst>
          </p:cNvPr>
          <p:cNvSpPr txBox="1"/>
          <p:nvPr/>
        </p:nvSpPr>
        <p:spPr>
          <a:xfrm>
            <a:off x="6271149" y="4566680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 People Helping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CEFD9-D3D7-8E44-B385-C560A79863F3}"/>
              </a:ext>
            </a:extLst>
          </p:cNvPr>
          <p:cNvCxnSpPr/>
          <p:nvPr/>
        </p:nvCxnSpPr>
        <p:spPr>
          <a:xfrm>
            <a:off x="5422392" y="4566680"/>
            <a:ext cx="319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784917-CD80-9E42-BA82-88BF6DA7713A}"/>
              </a:ext>
            </a:extLst>
          </p:cNvPr>
          <p:cNvSpPr/>
          <p:nvPr/>
        </p:nvSpPr>
        <p:spPr>
          <a:xfrm>
            <a:off x="5422392" y="4334256"/>
            <a:ext cx="393192" cy="232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8D24B7A-65B4-8E4F-843C-520C0EB05A13}"/>
              </a:ext>
            </a:extLst>
          </p:cNvPr>
          <p:cNvSpPr/>
          <p:nvPr/>
        </p:nvSpPr>
        <p:spPr>
          <a:xfrm>
            <a:off x="5863847" y="3996214"/>
            <a:ext cx="393192" cy="570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59A8F98-51A7-F348-9B94-1F9AE97D445F}"/>
              </a:ext>
            </a:extLst>
          </p:cNvPr>
          <p:cNvSpPr/>
          <p:nvPr/>
        </p:nvSpPr>
        <p:spPr>
          <a:xfrm>
            <a:off x="6319412" y="3615524"/>
            <a:ext cx="393192" cy="951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62D4946-ED95-7748-ADA3-825AE38FC8B2}"/>
              </a:ext>
            </a:extLst>
          </p:cNvPr>
          <p:cNvSpPr/>
          <p:nvPr/>
        </p:nvSpPr>
        <p:spPr>
          <a:xfrm>
            <a:off x="6774977" y="3359644"/>
            <a:ext cx="393192" cy="1207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D7CF0B2-BAFC-7B4C-9F8D-5954779E4F6F}"/>
              </a:ext>
            </a:extLst>
          </p:cNvPr>
          <p:cNvSpPr/>
          <p:nvPr/>
        </p:nvSpPr>
        <p:spPr>
          <a:xfrm>
            <a:off x="7230011" y="3615524"/>
            <a:ext cx="393192" cy="9511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9614D92-FE28-4A42-B11F-4F1A88C4435D}"/>
              </a:ext>
            </a:extLst>
          </p:cNvPr>
          <p:cNvSpPr/>
          <p:nvPr/>
        </p:nvSpPr>
        <p:spPr>
          <a:xfrm>
            <a:off x="7685045" y="3996214"/>
            <a:ext cx="393192" cy="570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0156C44-E05A-5B42-BCE5-322F5D2B97ED}"/>
              </a:ext>
            </a:extLst>
          </p:cNvPr>
          <p:cNvSpPr/>
          <p:nvPr/>
        </p:nvSpPr>
        <p:spPr>
          <a:xfrm>
            <a:off x="8129965" y="4520958"/>
            <a:ext cx="393192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041A9C-5CC3-234F-AE6E-EB5F685A1076}"/>
              </a:ext>
            </a:extLst>
          </p:cNvPr>
          <p:cNvSpPr txBox="1"/>
          <p:nvPr/>
        </p:nvSpPr>
        <p:spPr>
          <a:xfrm>
            <a:off x="5073433" y="2408488"/>
            <a:ext cx="2036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Collective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208471959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81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</p:spTree>
    <p:extLst>
      <p:ext uri="{BB962C8B-B14F-4D97-AF65-F5344CB8AC3E}">
        <p14:creationId xmlns:p14="http://schemas.microsoft.com/office/powerpoint/2010/main" val="116935525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Beyond lab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1290422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83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Beyond lab</a:t>
            </a:r>
          </a:p>
          <a:p>
            <a:r>
              <a:rPr lang="en-US" sz="3600" dirty="0"/>
              <a:t>Congruent explanations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2974958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84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8" y="1049091"/>
            <a:ext cx="6858000" cy="3725700"/>
          </a:xfrm>
        </p:spPr>
        <p:txBody>
          <a:bodyPr/>
          <a:lstStyle/>
          <a:p>
            <a:r>
              <a:rPr lang="en-US" sz="3600" dirty="0"/>
              <a:t>Beyond lab</a:t>
            </a:r>
          </a:p>
          <a:p>
            <a:r>
              <a:rPr lang="en-US" sz="3600" dirty="0"/>
              <a:t>Congruent explanations</a:t>
            </a:r>
          </a:p>
          <a:p>
            <a:endParaRPr lang="en-US" sz="3600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A40EA7C-750F-B54B-BDBE-F9523FA08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362" y="2465931"/>
            <a:ext cx="1509410" cy="230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7906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Team Performance</a:t>
            </a:r>
          </a:p>
        </p:txBody>
      </p:sp>
      <p:sp>
        <p:nvSpPr>
          <p:cNvPr id="17" name="Google Shape;76;p13">
            <a:extLst>
              <a:ext uri="{FF2B5EF4-FFF2-40B4-BE49-F238E27FC236}">
                <a16:creationId xmlns:a16="http://schemas.microsoft.com/office/drawing/2014/main" id="{7CE340DD-D694-BE44-AC42-B6A9F7FDB264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don’t know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1D1C65C-3370-8147-A294-8D1317F16D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434258"/>
              </p:ext>
            </p:extLst>
          </p:nvPr>
        </p:nvGraphicFramePr>
        <p:xfrm>
          <a:off x="-1086238" y="2236144"/>
          <a:ext cx="9510148" cy="1071880"/>
        </p:xfrm>
        <a:graphic>
          <a:graphicData uri="http://schemas.openxmlformats.org/drawingml/2006/table">
            <a:tbl>
              <a:tblPr firstRow="1" bandRow="1">
                <a:tableStyleId>{F4068B2F-631A-4B18-B675-6F3427810A76}</a:tableStyleId>
              </a:tblPr>
              <a:tblGrid>
                <a:gridCol w="4755074">
                  <a:extLst>
                    <a:ext uri="{9D8B030D-6E8A-4147-A177-3AD203B41FA5}">
                      <a16:colId xmlns:a16="http://schemas.microsoft.com/office/drawing/2014/main" val="107647283"/>
                    </a:ext>
                  </a:extLst>
                </a:gridCol>
                <a:gridCol w="4755074">
                  <a:extLst>
                    <a:ext uri="{9D8B030D-6E8A-4147-A177-3AD203B41FA5}">
                      <a16:colId xmlns:a16="http://schemas.microsoft.com/office/drawing/2014/main" val="35223681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4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Lever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4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 Description</a:t>
                      </a:r>
                      <a:endParaRPr lang="en-US" sz="4000" b="1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770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Conditions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      Is the context favorable to performing well?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09377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759966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559213" y="2266988"/>
            <a:ext cx="7433956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3F3F3"/>
                </a:solidFill>
              </a:rPr>
              <a:t>Methods</a:t>
            </a:r>
            <a:endParaRPr sz="6000" b="1" dirty="0">
              <a:solidFill>
                <a:srgbClr val="F3F3F3"/>
              </a:solidFill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24970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Scale Development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87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82274547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Scale Development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E7851EC-F5A7-F246-8583-600A3B90EEED}"/>
              </a:ext>
            </a:extLst>
          </p:cNvPr>
          <p:cNvGrpSpPr/>
          <p:nvPr/>
        </p:nvGrpSpPr>
        <p:grpSpPr>
          <a:xfrm>
            <a:off x="5274342" y="2006077"/>
            <a:ext cx="3570670" cy="2519937"/>
            <a:chOff x="1196982" y="2447979"/>
            <a:chExt cx="3570670" cy="25199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9D72782-D55F-834C-9534-BF6437353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485717"/>
              <a:ext cx="217870" cy="4612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262C503-BC2E-7E4F-8F11-31FCCE3E15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996214"/>
              <a:ext cx="217870" cy="46120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C677782-402C-2244-95ED-C02838ECB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975220"/>
              <a:ext cx="217870" cy="46120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CCA1AEA-1AE6-6949-BE84-85011FB861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4506711"/>
              <a:ext cx="217870" cy="46120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D38C09-90CD-1647-AAE1-1CA9D2608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464723"/>
              <a:ext cx="217870" cy="46120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D40F593-9B09-4F41-BA0F-8DBE6F3C3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485717"/>
              <a:ext cx="217870" cy="4612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5410756-9923-6F45-B495-2BF2A7A4C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996214"/>
              <a:ext cx="217870" cy="46120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DD495B-5DD7-B549-8E76-E03C664E2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975220"/>
              <a:ext cx="217870" cy="46120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A828313-9FEA-9241-9C5E-607297834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4506711"/>
              <a:ext cx="217870" cy="46120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508B6BE-A5ED-434E-B2EF-DB640CCAF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464723"/>
              <a:ext cx="217870" cy="46120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D65942C-99E5-D645-A380-6027257BE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485717"/>
              <a:ext cx="217870" cy="46120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7D41166-F40B-6D4F-AAE5-EEEB140EDF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996214"/>
              <a:ext cx="217870" cy="46120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9E84B5F-6690-8B48-9F46-FABB59157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975220"/>
              <a:ext cx="217870" cy="46120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425F653-2326-E045-B6E0-1D53AB4C3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4506711"/>
              <a:ext cx="217870" cy="461205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8EF0F51-DEFB-334C-9497-9F1552818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464723"/>
              <a:ext cx="217870" cy="46120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FE0E977-8DF4-5547-8391-170F6C279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485717"/>
              <a:ext cx="217870" cy="461205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745186B-4377-1F4B-9A8E-FD4D1149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996214"/>
              <a:ext cx="217870" cy="461205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834B785-7497-3441-9B90-1560DCEBC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975220"/>
              <a:ext cx="217870" cy="461205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48ADBB4-E505-7B4A-B1B1-4B3276778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4506711"/>
              <a:ext cx="217870" cy="46120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20589AC4-80DA-7049-AC50-F060CE285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464723"/>
              <a:ext cx="217870" cy="461205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97420E6-A333-2142-B09B-DB61DC565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485717"/>
              <a:ext cx="217870" cy="461205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E0ED5D0-7E8A-3541-AB2B-C5EFF9221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996214"/>
              <a:ext cx="217870" cy="46120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205F662-32A8-664C-9F82-5C8F1B0F7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975220"/>
              <a:ext cx="217870" cy="46120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917C1C2-B8F2-7540-BC5D-F7791BE50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4506711"/>
              <a:ext cx="217870" cy="461205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4EEBACC-37EF-0749-B44A-FCBA1AD19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464723"/>
              <a:ext cx="217870" cy="46120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48F4A0F-075C-CC44-A7D6-687C63621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485717"/>
              <a:ext cx="217870" cy="46120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22EBE87-0ADE-D14F-A57F-48E80DC72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996214"/>
              <a:ext cx="217870" cy="461205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25DFAF8-CA8C-A944-B336-5E4EB5D2F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975220"/>
              <a:ext cx="217870" cy="461205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0FEC1D1-A3F4-624E-8545-A445BC9FC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4506711"/>
              <a:ext cx="217870" cy="461205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69E1AE93-3AB0-BE46-9DE9-D70AA107A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464723"/>
              <a:ext cx="217870" cy="46120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760D54E-BBAD-DB4A-A41B-A9318FD25B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485717"/>
              <a:ext cx="217870" cy="461205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3DD105B-40E4-9942-B8F2-D332F48C0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996214"/>
              <a:ext cx="217870" cy="461205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0A4B232-0B74-B54F-B169-AF2E5DACE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975220"/>
              <a:ext cx="217870" cy="461205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108EFA74-B0BB-0049-8875-2F5F9E13E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4506711"/>
              <a:ext cx="217870" cy="461205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9146DB6-324A-1E45-9C4C-26EF261D9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464723"/>
              <a:ext cx="217870" cy="461205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160DB5CC-FE5F-E444-A037-7DAB13887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468973"/>
              <a:ext cx="217870" cy="461205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8D007F4C-B3EA-DA4C-B437-B12D384CB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979470"/>
              <a:ext cx="217870" cy="461205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649DFE0-20AA-2448-840B-073BFD64F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958476"/>
              <a:ext cx="217870" cy="461205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254C854-C589-A94F-B053-1E75FAB20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4489967"/>
              <a:ext cx="217870" cy="461205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750B764A-4967-0245-B5D8-71FFADAF3B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447979"/>
              <a:ext cx="217870" cy="461205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F8BD674F-B864-EF4D-BEE9-AFAAAA0B9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485717"/>
              <a:ext cx="217870" cy="461205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EF19DB54-17A9-4243-8DAE-CEE5F537E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996214"/>
              <a:ext cx="217870" cy="461205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8FED0AFE-9EBE-774F-B6EB-4F8A090C7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975220"/>
              <a:ext cx="217870" cy="461205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C42BF445-4862-5C4E-9131-2DE9534BB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4506711"/>
              <a:ext cx="217870" cy="461205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2FFCBAE-6281-B044-AF3B-71A09CD6C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464723"/>
              <a:ext cx="217870" cy="461205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02703E25-94A3-0A4F-85D2-67DB24B5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485717"/>
              <a:ext cx="217870" cy="461205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C406EC9-6C3B-E840-BD43-F2A99E10C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996214"/>
              <a:ext cx="217870" cy="461205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3DABE36-2455-D74B-B605-58C380FF8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975220"/>
              <a:ext cx="217870" cy="461205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998D35EA-03AD-BC4E-BFCB-223BEA08B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4506711"/>
              <a:ext cx="217870" cy="461205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4C466BB-F977-5E49-B46E-8B566ED31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464723"/>
              <a:ext cx="217870" cy="461205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923C033-B8BB-B34F-8F0D-182E9B02B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468973"/>
              <a:ext cx="217870" cy="461205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12217C59-0952-1146-B2A6-A53C7CE36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979470"/>
              <a:ext cx="217870" cy="461205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F3B38B1A-8EA9-4D44-8146-E9B53749B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958476"/>
              <a:ext cx="217870" cy="461205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F337474C-F455-D54F-89B7-7B2738393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4489967"/>
              <a:ext cx="217870" cy="461205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F7145FF6-548B-DF47-908B-925BAD5A1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447979"/>
              <a:ext cx="217870" cy="461205"/>
            </a:xfrm>
            <a:prstGeom prst="rect">
              <a:avLst/>
            </a:prstGeom>
          </p:spPr>
        </p:pic>
      </p:grpSp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8B93BEF4-C48A-644A-BE58-14E4AB2449D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733055" y="2202401"/>
            <a:ext cx="283894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99471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Scale Development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89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E7851EC-F5A7-F246-8583-600A3B90EEED}"/>
              </a:ext>
            </a:extLst>
          </p:cNvPr>
          <p:cNvGrpSpPr/>
          <p:nvPr/>
        </p:nvGrpSpPr>
        <p:grpSpPr>
          <a:xfrm>
            <a:off x="5274342" y="-485329"/>
            <a:ext cx="3570670" cy="2519937"/>
            <a:chOff x="1196982" y="2447979"/>
            <a:chExt cx="3570670" cy="25199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9D72782-D55F-834C-9534-BF6437353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485717"/>
              <a:ext cx="217870" cy="4612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262C503-BC2E-7E4F-8F11-31FCCE3E15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996214"/>
              <a:ext cx="217870" cy="46120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C677782-402C-2244-95ED-C02838ECB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975220"/>
              <a:ext cx="217870" cy="46120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CCA1AEA-1AE6-6949-BE84-85011FB861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4506711"/>
              <a:ext cx="217870" cy="46120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D38C09-90CD-1647-AAE1-1CA9D2608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464723"/>
              <a:ext cx="217870" cy="46120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D40F593-9B09-4F41-BA0F-8DBE6F3C3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485717"/>
              <a:ext cx="217870" cy="4612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5410756-9923-6F45-B495-2BF2A7A4C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996214"/>
              <a:ext cx="217870" cy="46120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DD495B-5DD7-B549-8E76-E03C664E2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975220"/>
              <a:ext cx="217870" cy="46120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A828313-9FEA-9241-9C5E-607297834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4506711"/>
              <a:ext cx="217870" cy="46120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508B6BE-A5ED-434E-B2EF-DB640CCAF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464723"/>
              <a:ext cx="217870" cy="46120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D65942C-99E5-D645-A380-6027257BE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485717"/>
              <a:ext cx="217870" cy="46120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7D41166-F40B-6D4F-AAE5-EEEB140EDF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996214"/>
              <a:ext cx="217870" cy="46120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9E84B5F-6690-8B48-9F46-FABB59157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975220"/>
              <a:ext cx="217870" cy="46120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425F653-2326-E045-B6E0-1D53AB4C3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4506711"/>
              <a:ext cx="217870" cy="461205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8EF0F51-DEFB-334C-9497-9F1552818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464723"/>
              <a:ext cx="217870" cy="46120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FE0E977-8DF4-5547-8391-170F6C279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485717"/>
              <a:ext cx="217870" cy="461205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745186B-4377-1F4B-9A8E-FD4D1149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996214"/>
              <a:ext cx="217870" cy="461205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834B785-7497-3441-9B90-1560DCEBC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975220"/>
              <a:ext cx="217870" cy="461205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48ADBB4-E505-7B4A-B1B1-4B3276778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4506711"/>
              <a:ext cx="217870" cy="46120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20589AC4-80DA-7049-AC50-F060CE285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464723"/>
              <a:ext cx="217870" cy="461205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97420E6-A333-2142-B09B-DB61DC565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485717"/>
              <a:ext cx="217870" cy="461205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E0ED5D0-7E8A-3541-AB2B-C5EFF9221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996214"/>
              <a:ext cx="217870" cy="46120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205F662-32A8-664C-9F82-5C8F1B0F7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975220"/>
              <a:ext cx="217870" cy="46120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917C1C2-B8F2-7540-BC5D-F7791BE50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4506711"/>
              <a:ext cx="217870" cy="461205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4EEBACC-37EF-0749-B44A-FCBA1AD19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464723"/>
              <a:ext cx="217870" cy="46120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48F4A0F-075C-CC44-A7D6-687C63621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485717"/>
              <a:ext cx="217870" cy="46120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22EBE87-0ADE-D14F-A57F-48E80DC72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996214"/>
              <a:ext cx="217870" cy="461205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25DFAF8-CA8C-A944-B336-5E4EB5D2F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975220"/>
              <a:ext cx="217870" cy="461205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0FEC1D1-A3F4-624E-8545-A445BC9FC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4506711"/>
              <a:ext cx="217870" cy="461205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69E1AE93-3AB0-BE46-9DE9-D70AA107A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464723"/>
              <a:ext cx="217870" cy="46120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760D54E-BBAD-DB4A-A41B-A9318FD25B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485717"/>
              <a:ext cx="217870" cy="461205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3DD105B-40E4-9942-B8F2-D332F48C0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996214"/>
              <a:ext cx="217870" cy="461205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0A4B232-0B74-B54F-B169-AF2E5DACE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975220"/>
              <a:ext cx="217870" cy="461205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108EFA74-B0BB-0049-8875-2F5F9E13E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4506711"/>
              <a:ext cx="217870" cy="461205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9146DB6-324A-1E45-9C4C-26EF261D9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464723"/>
              <a:ext cx="217870" cy="461205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160DB5CC-FE5F-E444-A037-7DAB13887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468973"/>
              <a:ext cx="217870" cy="461205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8D007F4C-B3EA-DA4C-B437-B12D384CB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979470"/>
              <a:ext cx="217870" cy="461205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649DFE0-20AA-2448-840B-073BFD64F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958476"/>
              <a:ext cx="217870" cy="461205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254C854-C589-A94F-B053-1E75FAB20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4489967"/>
              <a:ext cx="217870" cy="461205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750B764A-4967-0245-B5D8-71FFADAF3B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447979"/>
              <a:ext cx="217870" cy="461205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F8BD674F-B864-EF4D-BEE9-AFAAAA0B9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485717"/>
              <a:ext cx="217870" cy="461205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EF19DB54-17A9-4243-8DAE-CEE5F537E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996214"/>
              <a:ext cx="217870" cy="461205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8FED0AFE-9EBE-774F-B6EB-4F8A090C7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975220"/>
              <a:ext cx="217870" cy="461205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C42BF445-4862-5C4E-9131-2DE9534BB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4506711"/>
              <a:ext cx="217870" cy="461205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2FFCBAE-6281-B044-AF3B-71A09CD6C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464723"/>
              <a:ext cx="217870" cy="461205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02703E25-94A3-0A4F-85D2-67DB24B5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485717"/>
              <a:ext cx="217870" cy="461205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C406EC9-6C3B-E840-BD43-F2A99E10C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996214"/>
              <a:ext cx="217870" cy="461205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3DABE36-2455-D74B-B605-58C380FF8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975220"/>
              <a:ext cx="217870" cy="461205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998D35EA-03AD-BC4E-BFCB-223BEA08B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4506711"/>
              <a:ext cx="217870" cy="461205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4C466BB-F977-5E49-B46E-8B566ED31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464723"/>
              <a:ext cx="217870" cy="461205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923C033-B8BB-B34F-8F0D-182E9B02B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468973"/>
              <a:ext cx="217870" cy="461205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12217C59-0952-1146-B2A6-A53C7CE36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979470"/>
              <a:ext cx="217870" cy="461205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F3B38B1A-8EA9-4D44-8146-E9B53749B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958476"/>
              <a:ext cx="217870" cy="461205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F337474C-F455-D54F-89B7-7B2738393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4489967"/>
              <a:ext cx="217870" cy="461205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F7145FF6-548B-DF47-908B-925BAD5A1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447979"/>
              <a:ext cx="217870" cy="461205"/>
            </a:xfrm>
            <a:prstGeom prst="rect">
              <a:avLst/>
            </a:prstGeom>
          </p:spPr>
        </p:pic>
      </p:grpSp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8B93BEF4-C48A-644A-BE58-14E4AB2449D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733055" y="2202401"/>
            <a:ext cx="2838945" cy="2571750"/>
          </a:xfrm>
          <a:prstGeom prst="rect">
            <a:avLst/>
          </a:prstGeom>
        </p:spPr>
      </p:pic>
      <p:grpSp>
        <p:nvGrpSpPr>
          <p:cNvPr id="63" name="Group 62">
            <a:extLst>
              <a:ext uri="{FF2B5EF4-FFF2-40B4-BE49-F238E27FC236}">
                <a16:creationId xmlns:a16="http://schemas.microsoft.com/office/drawing/2014/main" id="{EAE4FF8E-4D6A-6E4F-B06E-5C00E0F6F0C2}"/>
              </a:ext>
            </a:extLst>
          </p:cNvPr>
          <p:cNvGrpSpPr/>
          <p:nvPr/>
        </p:nvGrpSpPr>
        <p:grpSpPr>
          <a:xfrm>
            <a:off x="5274342" y="3122006"/>
            <a:ext cx="3570670" cy="2519937"/>
            <a:chOff x="1196982" y="2447979"/>
            <a:chExt cx="3570670" cy="2519937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E7F15760-938A-6044-9362-1FE006EA9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485717"/>
              <a:ext cx="217870" cy="461205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229B3A7D-67C3-F240-B5BC-64ED09217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3996214"/>
              <a:ext cx="217870" cy="461205"/>
            </a:xfrm>
            <a:prstGeom prst="rect">
              <a:avLst/>
            </a:pr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FFD7CCD2-66C9-0B48-AEF8-8385738F8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975220"/>
              <a:ext cx="217870" cy="461205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43CC4215-D2FF-7249-91DE-488723C3E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4506711"/>
              <a:ext cx="217870" cy="461205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C9D9354C-2D40-7941-A29B-45DC642E42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196982" y="2464723"/>
              <a:ext cx="217870" cy="461205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91FDC1C1-9F30-DE4B-90C9-3AD5A9D41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485717"/>
              <a:ext cx="217870" cy="461205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191AF62-27F9-DE44-A162-0B29C591FC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3996214"/>
              <a:ext cx="217870" cy="461205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E3A49E-58AD-594D-BE6A-3BEADD6DA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975220"/>
              <a:ext cx="217870" cy="461205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70AA419B-2ACE-3D46-862B-E9E15F148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4506711"/>
              <a:ext cx="217870" cy="461205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954E2E27-4E1A-9C44-8BC2-99337042D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532262" y="2464723"/>
              <a:ext cx="217870" cy="461205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D2D4BBD0-9151-EE48-8821-7F4E276E1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485717"/>
              <a:ext cx="217870" cy="46120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6B12AD0-14B7-154D-B757-7A22BA845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3996214"/>
              <a:ext cx="217870" cy="461205"/>
            </a:xfrm>
            <a:prstGeom prst="rect">
              <a:avLst/>
            </a:pr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62BFF795-6A56-8A49-910A-B1EC77A88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975220"/>
              <a:ext cx="217870" cy="461205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0ED237BF-AB3D-1547-B301-C35123394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4506711"/>
              <a:ext cx="217870" cy="461205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F7723654-E09D-1E4A-8B25-D106368A7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867542" y="2464723"/>
              <a:ext cx="217870" cy="461205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7A02DB99-E251-1D48-976E-CB494BF9D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485717"/>
              <a:ext cx="217870" cy="461205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96CDCB5B-024F-8D46-8948-00A41033D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3996214"/>
              <a:ext cx="217870" cy="461205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705788E3-CB70-7448-B3E0-BCB4CA482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975220"/>
              <a:ext cx="217870" cy="461205"/>
            </a:xfrm>
            <a:prstGeom prst="rect">
              <a:avLst/>
            </a:prstGeom>
          </p:spPr>
        </p:pic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E25A7857-F3D1-E04D-A6F1-1C30904EEF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4506711"/>
              <a:ext cx="217870" cy="461205"/>
            </a:xfrm>
            <a:prstGeom prst="rect">
              <a:avLst/>
            </a:prstGeom>
          </p:spPr>
        </p:pic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685FFEBD-D566-5F4A-8D09-32F1F75EF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202822" y="2464723"/>
              <a:ext cx="217870" cy="461205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E40C0C5B-8DF2-6548-B430-681EA0F4A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485717"/>
              <a:ext cx="217870" cy="461205"/>
            </a:xfrm>
            <a:prstGeom prst="rect">
              <a:avLst/>
            </a:prstGeom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0AB48C38-4808-A447-A5B3-2425ABF38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3996214"/>
              <a:ext cx="217870" cy="461205"/>
            </a:xfrm>
            <a:prstGeom prst="rect">
              <a:avLst/>
            </a:prstGeom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8DC6C7C7-A352-B340-B0E0-BA924B79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975220"/>
              <a:ext cx="217870" cy="461205"/>
            </a:xfrm>
            <a:prstGeom prst="rect">
              <a:avLst/>
            </a:prstGeom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7E80405B-BB42-9B4F-BB1B-47064509F7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4506711"/>
              <a:ext cx="217870" cy="461205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B8A66412-D494-A64D-B265-B043E3268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538102" y="2464723"/>
              <a:ext cx="217870" cy="461205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4CB63C4E-158A-4F4B-B8C6-6374A90E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485717"/>
              <a:ext cx="217870" cy="461205"/>
            </a:xfrm>
            <a:prstGeom prst="rect">
              <a:avLst/>
            </a:prstGeom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3C43031F-504C-C049-B1CB-79D7C1B1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3996214"/>
              <a:ext cx="217870" cy="461205"/>
            </a:xfrm>
            <a:prstGeom prst="rect">
              <a:avLst/>
            </a:prstGeom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9CC0B026-7814-464F-AA78-BF35ED770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975220"/>
              <a:ext cx="217870" cy="461205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A0A329F7-69FE-8640-8966-8D5BC5BA7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4506711"/>
              <a:ext cx="217870" cy="461205"/>
            </a:xfrm>
            <a:prstGeom prst="rect">
              <a:avLst/>
            </a:prstGeom>
          </p:spPr>
        </p:pic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EC68DCEC-DC6A-D147-A494-3F9526CDE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873382" y="2464723"/>
              <a:ext cx="217870" cy="461205"/>
            </a:xfrm>
            <a:prstGeom prst="rect">
              <a:avLst/>
            </a:prstGeom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0EDE93A7-A175-9243-B18B-BA49031DE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485717"/>
              <a:ext cx="217870" cy="461205"/>
            </a:xfrm>
            <a:prstGeom prst="rect">
              <a:avLst/>
            </a:prstGeom>
          </p:spPr>
        </p:pic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74F2AC6F-DD09-B045-B16F-76BAEB18B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3996214"/>
              <a:ext cx="217870" cy="461205"/>
            </a:xfrm>
            <a:prstGeom prst="rect">
              <a:avLst/>
            </a:prstGeom>
          </p:spPr>
        </p:pic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0766CC71-FF12-C440-9F51-76BD8AAA6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975220"/>
              <a:ext cx="217870" cy="461205"/>
            </a:xfrm>
            <a:prstGeom prst="rect">
              <a:avLst/>
            </a:prstGeom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80B187B3-1EA5-8146-AADF-3A8870498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4506711"/>
              <a:ext cx="217870" cy="461205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535DCD7-0629-804C-96AD-7AE6A73CB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208662" y="2464723"/>
              <a:ext cx="217870" cy="461205"/>
            </a:xfrm>
            <a:prstGeom prst="rect">
              <a:avLst/>
            </a:prstGeom>
          </p:spPr>
        </p:pic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E8B7C796-B0C8-2449-8A8A-BA8610CCB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468973"/>
              <a:ext cx="217870" cy="461205"/>
            </a:xfrm>
            <a:prstGeom prst="rect">
              <a:avLst/>
            </a:prstGeom>
          </p:spPr>
        </p:pic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0343AE39-DC96-784D-9748-794699A0C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3979470"/>
              <a:ext cx="217870" cy="461205"/>
            </a:xfrm>
            <a:prstGeom prst="rect">
              <a:avLst/>
            </a:prstGeom>
          </p:spPr>
        </p:pic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7A8C0072-CA6E-0B40-A407-64F5F3426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958476"/>
              <a:ext cx="217870" cy="461205"/>
            </a:xfrm>
            <a:prstGeom prst="rect">
              <a:avLst/>
            </a:prstGeom>
          </p:spPr>
        </p:pic>
        <p:pic>
          <p:nvPicPr>
            <p:cNvPr id="103" name="Picture 102">
              <a:extLst>
                <a:ext uri="{FF2B5EF4-FFF2-40B4-BE49-F238E27FC236}">
                  <a16:creationId xmlns:a16="http://schemas.microsoft.com/office/drawing/2014/main" id="{8F673F5A-04B3-E040-8129-B5FED97C5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4489967"/>
              <a:ext cx="217870" cy="461205"/>
            </a:xfrm>
            <a:prstGeom prst="rect">
              <a:avLst/>
            </a:prstGeom>
          </p:spPr>
        </p:pic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20F62CEA-624F-9042-9EA5-8C9786F6A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543942" y="2447979"/>
              <a:ext cx="217870" cy="461205"/>
            </a:xfrm>
            <a:prstGeom prst="rect">
              <a:avLst/>
            </a:prstGeom>
          </p:spPr>
        </p:pic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C2AAD9E4-EF4C-7E44-9FF1-EFACC0259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485717"/>
              <a:ext cx="217870" cy="461205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CF6F4B0C-75E9-1D4E-933E-9AFAC80E9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3996214"/>
              <a:ext cx="217870" cy="461205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AA502B33-033C-CF45-830A-94D1C414A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975220"/>
              <a:ext cx="217870" cy="461205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336703BC-EBD3-1E4E-A67E-CD56C853F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4506711"/>
              <a:ext cx="217870" cy="461205"/>
            </a:xfrm>
            <a:prstGeom prst="rect">
              <a:avLst/>
            </a:prstGeom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6EEB38BA-3EE6-2E4D-8950-CCC5EDFAF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3879222" y="2464723"/>
              <a:ext cx="217870" cy="461205"/>
            </a:xfrm>
            <a:prstGeom prst="rect">
              <a:avLst/>
            </a:prstGeom>
          </p:spPr>
        </p:pic>
        <p:pic>
          <p:nvPicPr>
            <p:cNvPr id="110" name="Picture 109">
              <a:extLst>
                <a:ext uri="{FF2B5EF4-FFF2-40B4-BE49-F238E27FC236}">
                  <a16:creationId xmlns:a16="http://schemas.microsoft.com/office/drawing/2014/main" id="{14940E06-4E0B-5143-8997-F509A0296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485717"/>
              <a:ext cx="217870" cy="461205"/>
            </a:xfrm>
            <a:prstGeom prst="rect">
              <a:avLst/>
            </a:prstGeom>
          </p:spPr>
        </p:pic>
        <p:pic>
          <p:nvPicPr>
            <p:cNvPr id="111" name="Picture 110">
              <a:extLst>
                <a:ext uri="{FF2B5EF4-FFF2-40B4-BE49-F238E27FC236}">
                  <a16:creationId xmlns:a16="http://schemas.microsoft.com/office/drawing/2014/main" id="{5486C2A0-7EC0-6745-B4DC-AEA211D81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3996214"/>
              <a:ext cx="217870" cy="461205"/>
            </a:xfrm>
            <a:prstGeom prst="rect">
              <a:avLst/>
            </a:prstGeom>
          </p:spPr>
        </p:pic>
        <p:pic>
          <p:nvPicPr>
            <p:cNvPr id="112" name="Picture 111">
              <a:extLst>
                <a:ext uri="{FF2B5EF4-FFF2-40B4-BE49-F238E27FC236}">
                  <a16:creationId xmlns:a16="http://schemas.microsoft.com/office/drawing/2014/main" id="{E82D07DC-4037-7549-8AEF-340738534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975220"/>
              <a:ext cx="217870" cy="461205"/>
            </a:xfrm>
            <a:prstGeom prst="rect">
              <a:avLst/>
            </a:prstGeom>
          </p:spPr>
        </p:pic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F7E0A48A-AF54-5544-90F0-3671785830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4506711"/>
              <a:ext cx="217870" cy="461205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521DCFAF-21ED-914A-96B4-0816AB995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214502" y="2464723"/>
              <a:ext cx="217870" cy="461205"/>
            </a:xfrm>
            <a:prstGeom prst="rect">
              <a:avLst/>
            </a:prstGeom>
          </p:spPr>
        </p:pic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CC254C20-3515-8646-BA05-F500F16E4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468973"/>
              <a:ext cx="217870" cy="461205"/>
            </a:xfrm>
            <a:prstGeom prst="rect">
              <a:avLst/>
            </a:prstGeom>
          </p:spPr>
        </p:pic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22AC07FA-ADF2-AE47-92DD-AAA429252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3979470"/>
              <a:ext cx="217870" cy="461205"/>
            </a:xfrm>
            <a:prstGeom prst="rect">
              <a:avLst/>
            </a:prstGeom>
          </p:spPr>
        </p:pic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27A13AD5-9AF2-A240-BB89-EB8EC7A2A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958476"/>
              <a:ext cx="217870" cy="461205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A38383E6-543F-AF48-B0B4-D6BFF6106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4489967"/>
              <a:ext cx="217870" cy="461205"/>
            </a:xfrm>
            <a:prstGeom prst="rect">
              <a:avLst/>
            </a:prstGeom>
          </p:spPr>
        </p:pic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3931FD54-C015-D945-9F54-46F28F28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16" b="94495" l="9091" r="88961">
                          <a14:foregroundMark x1="30519" y1="37615" x2="30519" y2="37615"/>
                          <a14:foregroundMark x1="50000" y1="37615" x2="50000" y2="37615"/>
                          <a14:foregroundMark x1="69481" y1="38226" x2="69481" y2="38226"/>
                          <a14:foregroundMark x1="59091" y1="79511" x2="59091" y2="79511"/>
                          <a14:foregroundMark x1="36364" y1="79511" x2="36364" y2="79511"/>
                          <a14:foregroundMark x1="16234" y1="94801" x2="16234" y2="94801"/>
                          <a14:foregroundMark x1="59091" y1="6116" x2="59091" y2="6116"/>
                        </a14:backgroundRemoval>
                      </a14:imgEffect>
                      <a14:imgEffect>
                        <a14:artisticLightScree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4549782" y="2447979"/>
              <a:ext cx="217870" cy="4612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4344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952953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Meaningful Work</a:t>
            </a:r>
            <a:endParaRPr sz="72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8283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5" name="Google Shape;76;p13">
            <a:extLst>
              <a:ext uri="{FF2B5EF4-FFF2-40B4-BE49-F238E27FC236}">
                <a16:creationId xmlns:a16="http://schemas.microsoft.com/office/drawing/2014/main" id="{0C6148E7-ACD5-C24C-A161-54C6EE94D687}"/>
              </a:ext>
            </a:extLst>
          </p:cNvPr>
          <p:cNvSpPr txBox="1">
            <a:spLocks/>
          </p:cNvSpPr>
          <p:nvPr/>
        </p:nvSpPr>
        <p:spPr>
          <a:xfrm>
            <a:off x="5658678" y="1164229"/>
            <a:ext cx="3299792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What we know</a:t>
            </a:r>
          </a:p>
        </p:txBody>
      </p:sp>
    </p:spTree>
    <p:extLst>
      <p:ext uri="{BB962C8B-B14F-4D97-AF65-F5344CB8AC3E}">
        <p14:creationId xmlns:p14="http://schemas.microsoft.com/office/powerpoint/2010/main" val="396455075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90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68738161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91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FB1139F7-A791-9C47-BE35-D8805DF81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31" name="Google Shape;76;p13">
            <a:extLst>
              <a:ext uri="{FF2B5EF4-FFF2-40B4-BE49-F238E27FC236}">
                <a16:creationId xmlns:a16="http://schemas.microsoft.com/office/drawing/2014/main" id="{587820EB-F669-8547-9120-E386D9131581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133394982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92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FB1139F7-A791-9C47-BE35-D8805DF81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31" name="Google Shape;76;p13">
            <a:extLst>
              <a:ext uri="{FF2B5EF4-FFF2-40B4-BE49-F238E27FC236}">
                <a16:creationId xmlns:a16="http://schemas.microsoft.com/office/drawing/2014/main" id="{587820EB-F669-8547-9120-E386D9131581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242182993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93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16A5EC-1BBD-F640-98D2-BC82CBBD879B}"/>
              </a:ext>
            </a:extLst>
          </p:cNvPr>
          <p:cNvSpPr txBox="1"/>
          <p:nvPr/>
        </p:nvSpPr>
        <p:spPr>
          <a:xfrm>
            <a:off x="5725090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AB2592E-EBB8-A744-80D6-A53A826E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6400" y1="64907" x2="66400" y2="64907"/>
                        <a14:foregroundMark x1="75600" y1="71852" x2="75600" y2="71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213457" y="3669194"/>
            <a:ext cx="1598008" cy="1725849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31B94C2-9BFB-3F44-A409-1F7739C27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19" name="Google Shape;76;p13">
            <a:extLst>
              <a:ext uri="{FF2B5EF4-FFF2-40B4-BE49-F238E27FC236}">
                <a16:creationId xmlns:a16="http://schemas.microsoft.com/office/drawing/2014/main" id="{D642149A-4495-A046-A1DF-A4F0F4BBA561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87777615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94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16A5EC-1BBD-F640-98D2-BC82CBBD879B}"/>
              </a:ext>
            </a:extLst>
          </p:cNvPr>
          <p:cNvSpPr txBox="1"/>
          <p:nvPr/>
        </p:nvSpPr>
        <p:spPr>
          <a:xfrm>
            <a:off x="5725090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C1392B-67E8-6543-9DCC-88FC2444D2AA}"/>
              </a:ext>
            </a:extLst>
          </p:cNvPr>
          <p:cNvSpPr txBox="1"/>
          <p:nvPr/>
        </p:nvSpPr>
        <p:spPr>
          <a:xfrm>
            <a:off x="3150346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A0B199-E4AB-C842-8EA2-A56AFDFABE48}"/>
              </a:ext>
            </a:extLst>
          </p:cNvPr>
          <p:cNvSpPr txBox="1"/>
          <p:nvPr/>
        </p:nvSpPr>
        <p:spPr>
          <a:xfrm>
            <a:off x="3150346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AB2592E-EBB8-A744-80D6-A53A826E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6400" y1="64907" x2="66400" y2="64907"/>
                        <a14:foregroundMark x1="75600" y1="71852" x2="75600" y2="71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213457" y="3669194"/>
            <a:ext cx="1598008" cy="1725849"/>
          </a:xfrm>
          <a:prstGeom prst="rect">
            <a:avLst/>
          </a:prstGeom>
        </p:spPr>
      </p:pic>
      <p:pic>
        <p:nvPicPr>
          <p:cNvPr id="10" name="Picture 9" descr="A close up of a camera&#10;&#10;Description automatically generated">
            <a:extLst>
              <a:ext uri="{FF2B5EF4-FFF2-40B4-BE49-F238E27FC236}">
                <a16:creationId xmlns:a16="http://schemas.microsoft.com/office/drawing/2014/main" id="{72DD8DD7-6DBA-5547-B41B-59CBB78E17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27" b="97220" l="10000" r="90000">
                        <a14:foregroundMark x1="62344" y1="6395" x2="33021" y2="10473"/>
                        <a14:foregroundMark x1="34219" y1="4819" x2="34219" y2="4819"/>
                        <a14:foregroundMark x1="31146" y1="5097" x2="31146" y2="5097"/>
                        <a14:foregroundMark x1="25677" y1="88971" x2="25677" y2="88971"/>
                        <a14:foregroundMark x1="38281" y1="97220" x2="38281" y2="97220"/>
                        <a14:foregroundMark x1="24323" y1="10287" x2="24323" y2="10287"/>
                        <a14:foregroundMark x1="27552" y1="6117" x2="27552" y2="61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5946" y="2258295"/>
            <a:ext cx="1683541" cy="945823"/>
          </a:xfrm>
          <a:prstGeom prst="rect">
            <a:avLst/>
          </a:prstGeom>
        </p:spPr>
      </p:pic>
      <p:pic>
        <p:nvPicPr>
          <p:cNvPr id="23" name="Picture 22" descr="A close up of a camera&#10;&#10;Description automatically generated">
            <a:extLst>
              <a:ext uri="{FF2B5EF4-FFF2-40B4-BE49-F238E27FC236}">
                <a16:creationId xmlns:a16="http://schemas.microsoft.com/office/drawing/2014/main" id="{5E303633-426D-7D4D-A65D-5C6B1F9E13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3880" r="96360">
                        <a14:foregroundMark x1="94040" y1="39440" x2="96360" y2="50000"/>
                        <a14:foregroundMark x1="7760" y1="30680" x2="3880" y2="39520"/>
                        <a14:foregroundMark x1="3880" y1="39520" x2="3880" y2="479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9618" y="3726941"/>
            <a:ext cx="1418662" cy="1418662"/>
          </a:xfrm>
          <a:prstGeom prst="rect">
            <a:avLst/>
          </a:prstGeom>
        </p:spPr>
      </p:pic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FB1139F7-A791-9C47-BE35-D8805DF81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Meta Analysis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31" name="Google Shape;76;p13">
            <a:extLst>
              <a:ext uri="{FF2B5EF4-FFF2-40B4-BE49-F238E27FC236}">
                <a16:creationId xmlns:a16="http://schemas.microsoft.com/office/drawing/2014/main" id="{587820EB-F669-8547-9120-E386D9131581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2637867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95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16A5EC-1BBD-F640-98D2-BC82CBBD879B}"/>
              </a:ext>
            </a:extLst>
          </p:cNvPr>
          <p:cNvSpPr txBox="1"/>
          <p:nvPr/>
        </p:nvSpPr>
        <p:spPr>
          <a:xfrm>
            <a:off x="5725090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C1392B-67E8-6543-9DCC-88FC2444D2AA}"/>
              </a:ext>
            </a:extLst>
          </p:cNvPr>
          <p:cNvSpPr txBox="1"/>
          <p:nvPr/>
        </p:nvSpPr>
        <p:spPr>
          <a:xfrm>
            <a:off x="3150346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A0B199-E4AB-C842-8EA2-A56AFDFABE48}"/>
              </a:ext>
            </a:extLst>
          </p:cNvPr>
          <p:cNvSpPr txBox="1"/>
          <p:nvPr/>
        </p:nvSpPr>
        <p:spPr>
          <a:xfrm>
            <a:off x="3150346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409D29-A76E-344A-AEBA-D3879459E5F0}"/>
              </a:ext>
            </a:extLst>
          </p:cNvPr>
          <p:cNvSpPr txBox="1"/>
          <p:nvPr/>
        </p:nvSpPr>
        <p:spPr>
          <a:xfrm>
            <a:off x="3150346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=&gt; Satisfaction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AB2592E-EBB8-A744-80D6-A53A826E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6400" y1="64907" x2="66400" y2="64907"/>
                        <a14:foregroundMark x1="75600" y1="71852" x2="75600" y2="71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213457" y="3669194"/>
            <a:ext cx="1598008" cy="1725849"/>
          </a:xfrm>
          <a:prstGeom prst="rect">
            <a:avLst/>
          </a:prstGeom>
        </p:spPr>
      </p:pic>
      <p:pic>
        <p:nvPicPr>
          <p:cNvPr id="10" name="Picture 9" descr="A close up of a camera&#10;&#10;Description automatically generated">
            <a:extLst>
              <a:ext uri="{FF2B5EF4-FFF2-40B4-BE49-F238E27FC236}">
                <a16:creationId xmlns:a16="http://schemas.microsoft.com/office/drawing/2014/main" id="{72DD8DD7-6DBA-5547-B41B-59CBB78E17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27" b="97220" l="10000" r="90000">
                        <a14:foregroundMark x1="62344" y1="6395" x2="33021" y2="10473"/>
                        <a14:foregroundMark x1="34219" y1="4819" x2="34219" y2="4819"/>
                        <a14:foregroundMark x1="31146" y1="5097" x2="31146" y2="5097"/>
                        <a14:foregroundMark x1="25677" y1="88971" x2="25677" y2="88971"/>
                        <a14:foregroundMark x1="38281" y1="97220" x2="38281" y2="97220"/>
                        <a14:foregroundMark x1="24323" y1="10287" x2="24323" y2="10287"/>
                        <a14:foregroundMark x1="27552" y1="6117" x2="27552" y2="61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5946" y="2258295"/>
            <a:ext cx="1683541" cy="945823"/>
          </a:xfrm>
          <a:prstGeom prst="rect">
            <a:avLst/>
          </a:prstGeom>
        </p:spPr>
      </p:pic>
      <p:pic>
        <p:nvPicPr>
          <p:cNvPr id="23" name="Picture 22" descr="A close up of a camera&#10;&#10;Description automatically generated">
            <a:extLst>
              <a:ext uri="{FF2B5EF4-FFF2-40B4-BE49-F238E27FC236}">
                <a16:creationId xmlns:a16="http://schemas.microsoft.com/office/drawing/2014/main" id="{5E303633-426D-7D4D-A65D-5C6B1F9E13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3880" r="96360">
                        <a14:foregroundMark x1="94040" y1="39440" x2="96360" y2="50000"/>
                        <a14:foregroundMark x1="7760" y1="30680" x2="3880" y2="39520"/>
                        <a14:foregroundMark x1="3880" y1="39520" x2="3880" y2="479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9618" y="3726941"/>
            <a:ext cx="1418662" cy="1418662"/>
          </a:xfrm>
          <a:prstGeom prst="rect">
            <a:avLst/>
          </a:prstGeom>
        </p:spPr>
      </p:pic>
      <p:pic>
        <p:nvPicPr>
          <p:cNvPr id="28" name="Picture 27" descr="Icon&#10;&#10;Description automatically generated">
            <a:extLst>
              <a:ext uri="{FF2B5EF4-FFF2-40B4-BE49-F238E27FC236}">
                <a16:creationId xmlns:a16="http://schemas.microsoft.com/office/drawing/2014/main" id="{58466CFB-AE62-224D-9C0C-8F67CB145B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400">
                        <a14:foregroundMark x1="18300" y1="39100" x2="18300" y2="39100"/>
                        <a14:foregroundMark x1="19100" y1="39100" x2="22600" y2="37800"/>
                        <a14:foregroundMark x1="90400" y1="43000" x2="90400" y2="43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74793" y="238198"/>
            <a:ext cx="1725850" cy="172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3493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96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46D80-6080-3C4D-9590-04C4DC12A530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E45EF-7C76-8345-A102-0D6CCB979782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9B45D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16A5EC-1BBD-F640-98D2-BC82CBBD879B}"/>
              </a:ext>
            </a:extLst>
          </p:cNvPr>
          <p:cNvSpPr txBox="1"/>
          <p:nvPr/>
        </p:nvSpPr>
        <p:spPr>
          <a:xfrm>
            <a:off x="5725090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92D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C1392B-67E8-6543-9DCC-88FC2444D2AA}"/>
              </a:ext>
            </a:extLst>
          </p:cNvPr>
          <p:cNvSpPr txBox="1"/>
          <p:nvPr/>
        </p:nvSpPr>
        <p:spPr>
          <a:xfrm>
            <a:off x="3150346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A0B199-E4AB-C842-8EA2-A56AFDFABE48}"/>
              </a:ext>
            </a:extLst>
          </p:cNvPr>
          <p:cNvSpPr txBox="1"/>
          <p:nvPr/>
        </p:nvSpPr>
        <p:spPr>
          <a:xfrm>
            <a:off x="3150346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409D29-A76E-344A-AEBA-D3879459E5F0}"/>
              </a:ext>
            </a:extLst>
          </p:cNvPr>
          <p:cNvSpPr txBox="1"/>
          <p:nvPr/>
        </p:nvSpPr>
        <p:spPr>
          <a:xfrm>
            <a:off x="3150346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AB2592E-EBB8-A744-80D6-A53A826E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6400" y1="64907" x2="66400" y2="64907"/>
                        <a14:foregroundMark x1="75600" y1="71852" x2="75600" y2="71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213457" y="3669194"/>
            <a:ext cx="1598008" cy="1725849"/>
          </a:xfrm>
          <a:prstGeom prst="rect">
            <a:avLst/>
          </a:prstGeom>
        </p:spPr>
      </p:pic>
      <p:pic>
        <p:nvPicPr>
          <p:cNvPr id="10" name="Picture 9" descr="A close up of a camera&#10;&#10;Description automatically generated">
            <a:extLst>
              <a:ext uri="{FF2B5EF4-FFF2-40B4-BE49-F238E27FC236}">
                <a16:creationId xmlns:a16="http://schemas.microsoft.com/office/drawing/2014/main" id="{72DD8DD7-6DBA-5547-B41B-59CBB78E17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27" b="97220" l="10000" r="90000">
                        <a14:foregroundMark x1="62344" y1="6395" x2="33021" y2="10473"/>
                        <a14:foregroundMark x1="34219" y1="4819" x2="34219" y2="4819"/>
                        <a14:foregroundMark x1="31146" y1="5097" x2="31146" y2="5097"/>
                        <a14:foregroundMark x1="25677" y1="88971" x2="25677" y2="88971"/>
                        <a14:foregroundMark x1="38281" y1="97220" x2="38281" y2="97220"/>
                        <a14:foregroundMark x1="24323" y1="10287" x2="24323" y2="10287"/>
                        <a14:foregroundMark x1="27552" y1="6117" x2="27552" y2="61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5946" y="2258295"/>
            <a:ext cx="1683541" cy="945823"/>
          </a:xfrm>
          <a:prstGeom prst="rect">
            <a:avLst/>
          </a:prstGeom>
        </p:spPr>
      </p:pic>
      <p:pic>
        <p:nvPicPr>
          <p:cNvPr id="23" name="Picture 22" descr="A close up of a camera&#10;&#10;Description automatically generated">
            <a:extLst>
              <a:ext uri="{FF2B5EF4-FFF2-40B4-BE49-F238E27FC236}">
                <a16:creationId xmlns:a16="http://schemas.microsoft.com/office/drawing/2014/main" id="{5E303633-426D-7D4D-A65D-5C6B1F9E13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3880" r="96360">
                        <a14:foregroundMark x1="94040" y1="39440" x2="96360" y2="50000"/>
                        <a14:foregroundMark x1="7760" y1="30680" x2="3880" y2="39520"/>
                        <a14:foregroundMark x1="3880" y1="39520" x2="3880" y2="479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9618" y="3726941"/>
            <a:ext cx="1418662" cy="1418662"/>
          </a:xfrm>
          <a:prstGeom prst="rect">
            <a:avLst/>
          </a:prstGeom>
        </p:spPr>
      </p:pic>
      <p:pic>
        <p:nvPicPr>
          <p:cNvPr id="28" name="Picture 27" descr="Icon&#10;&#10;Description automatically generated">
            <a:extLst>
              <a:ext uri="{FF2B5EF4-FFF2-40B4-BE49-F238E27FC236}">
                <a16:creationId xmlns:a16="http://schemas.microsoft.com/office/drawing/2014/main" id="{58466CFB-AE62-224D-9C0C-8F67CB145B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400">
                        <a14:foregroundMark x1="18300" y1="39100" x2="18300" y2="39100"/>
                        <a14:foregroundMark x1="19100" y1="39100" x2="22600" y2="37800"/>
                        <a14:foregroundMark x1="90400" y1="43000" x2="90400" y2="43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74793" y="238198"/>
            <a:ext cx="1725850" cy="172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72832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97</a:t>
            </a:fld>
            <a:endParaRPr/>
          </a:p>
        </p:txBody>
      </p:sp>
      <p:pic>
        <p:nvPicPr>
          <p:cNvPr id="3" name="Picture 2" descr="A picture containing object, table, pair, holding&#10;&#10;Description automatically generated">
            <a:extLst>
              <a:ext uri="{FF2B5EF4-FFF2-40B4-BE49-F238E27FC236}">
                <a16:creationId xmlns:a16="http://schemas.microsoft.com/office/drawing/2014/main" id="{8163223F-7276-0747-B334-30822B971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75" b="95875" l="10000" r="90000">
                        <a14:foregroundMark x1="70333" y1="7000" x2="70333" y2="7000"/>
                        <a14:foregroundMark x1="67444" y1="3875" x2="67444" y2="3875"/>
                        <a14:foregroundMark x1="38333" y1="73375" x2="38333" y2="73375"/>
                        <a14:foregroundMark x1="47444" y1="76000" x2="47444" y2="76000"/>
                        <a14:foregroundMark x1="52111" y1="72875" x2="52111" y2="72875"/>
                        <a14:foregroundMark x1="71778" y1="83500" x2="71778" y2="83500"/>
                        <a14:foregroundMark x1="71778" y1="89875" x2="71778" y2="89875"/>
                        <a14:foregroundMark x1="58222" y1="93000" x2="58222" y2="93000"/>
                        <a14:foregroundMark x1="42222" y1="95875" x2="42222" y2="95875"/>
                        <a14:foregroundMark x1="27556" y1="82750" x2="27556" y2="82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6681" y="599932"/>
            <a:ext cx="1182421" cy="1051041"/>
          </a:xfrm>
          <a:prstGeom prst="rect">
            <a:avLst/>
          </a:prstGeom>
        </p:spPr>
      </p:pic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6236C582-92F7-3442-9E46-3DD4B62EA02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92416" y="2318528"/>
            <a:ext cx="1240091" cy="825359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AB2592E-EBB8-A744-80D6-A53A826E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6400" y1="64907" x2="66400" y2="64907"/>
                        <a14:foregroundMark x1="75600" y1="71852" x2="75600" y2="71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213457" y="3669194"/>
            <a:ext cx="1598008" cy="1725849"/>
          </a:xfrm>
          <a:prstGeom prst="rect">
            <a:avLst/>
          </a:prstGeom>
        </p:spPr>
      </p:pic>
      <p:pic>
        <p:nvPicPr>
          <p:cNvPr id="10" name="Picture 9" descr="A close up of a camera&#10;&#10;Description automatically generated">
            <a:extLst>
              <a:ext uri="{FF2B5EF4-FFF2-40B4-BE49-F238E27FC236}">
                <a16:creationId xmlns:a16="http://schemas.microsoft.com/office/drawing/2014/main" id="{72DD8DD7-6DBA-5547-B41B-59CBB78E17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27" b="97220" l="10000" r="90000">
                        <a14:foregroundMark x1="62344" y1="6395" x2="33021" y2="10473"/>
                        <a14:foregroundMark x1="34219" y1="4819" x2="34219" y2="4819"/>
                        <a14:foregroundMark x1="31146" y1="5097" x2="31146" y2="5097"/>
                        <a14:foregroundMark x1="25677" y1="88971" x2="25677" y2="88971"/>
                        <a14:foregroundMark x1="38281" y1="97220" x2="38281" y2="97220"/>
                        <a14:foregroundMark x1="24323" y1="10287" x2="24323" y2="10287"/>
                        <a14:foregroundMark x1="27552" y1="6117" x2="27552" y2="61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5946" y="2258295"/>
            <a:ext cx="1683541" cy="945823"/>
          </a:xfrm>
          <a:prstGeom prst="rect">
            <a:avLst/>
          </a:prstGeom>
        </p:spPr>
      </p:pic>
      <p:pic>
        <p:nvPicPr>
          <p:cNvPr id="23" name="Picture 22" descr="A close up of a camera&#10;&#10;Description automatically generated">
            <a:extLst>
              <a:ext uri="{FF2B5EF4-FFF2-40B4-BE49-F238E27FC236}">
                <a16:creationId xmlns:a16="http://schemas.microsoft.com/office/drawing/2014/main" id="{5E303633-426D-7D4D-A65D-5C6B1F9E13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3880" r="96360">
                        <a14:foregroundMark x1="94040" y1="39440" x2="96360" y2="50000"/>
                        <a14:foregroundMark x1="7760" y1="30680" x2="3880" y2="39520"/>
                        <a14:foregroundMark x1="3880" y1="39520" x2="3880" y2="479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9618" y="3726941"/>
            <a:ext cx="1418662" cy="1418662"/>
          </a:xfrm>
          <a:prstGeom prst="rect">
            <a:avLst/>
          </a:prstGeom>
        </p:spPr>
      </p:pic>
      <p:pic>
        <p:nvPicPr>
          <p:cNvPr id="28" name="Picture 27" descr="Icon&#10;&#10;Description automatically generated">
            <a:extLst>
              <a:ext uri="{FF2B5EF4-FFF2-40B4-BE49-F238E27FC236}">
                <a16:creationId xmlns:a16="http://schemas.microsoft.com/office/drawing/2014/main" id="{58466CFB-AE62-224D-9C0C-8F67CB145B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400">
                        <a14:foregroundMark x1="18300" y1="39100" x2="18300" y2="39100"/>
                        <a14:foregroundMark x1="19100" y1="39100" x2="22600" y2="37800"/>
                        <a14:foregroundMark x1="90400" y1="43000" x2="90400" y2="43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74793" y="238198"/>
            <a:ext cx="1725850" cy="172585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540C2163-3D4E-AB49-9D0A-7D57B8DD4627}"/>
              </a:ext>
            </a:extLst>
          </p:cNvPr>
          <p:cNvSpPr/>
          <p:nvPr/>
        </p:nvSpPr>
        <p:spPr>
          <a:xfrm>
            <a:off x="2653990" y="219562"/>
            <a:ext cx="496356" cy="460876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517F3DD-E002-814C-82E8-AFE3D40D2F70}"/>
              </a:ext>
            </a:extLst>
          </p:cNvPr>
          <p:cNvSpPr txBox="1"/>
          <p:nvPr/>
        </p:nvSpPr>
        <p:spPr>
          <a:xfrm>
            <a:off x="1221781" y="2187029"/>
            <a:ext cx="1107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4DB621-1458-2C40-8759-4C263A324C64}"/>
              </a:ext>
            </a:extLst>
          </p:cNvPr>
          <p:cNvSpPr txBox="1"/>
          <p:nvPr/>
        </p:nvSpPr>
        <p:spPr>
          <a:xfrm>
            <a:off x="5725090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EF1245-900F-594B-A8B5-AB199DB61A69}"/>
              </a:ext>
            </a:extLst>
          </p:cNvPr>
          <p:cNvSpPr txBox="1"/>
          <p:nvPr/>
        </p:nvSpPr>
        <p:spPr>
          <a:xfrm>
            <a:off x="5725090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9B45D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5405C80-BB75-D24B-AC99-61B9713735A1}"/>
              </a:ext>
            </a:extLst>
          </p:cNvPr>
          <p:cNvSpPr txBox="1"/>
          <p:nvPr/>
        </p:nvSpPr>
        <p:spPr>
          <a:xfrm>
            <a:off x="5725090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92D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BE63794-D07D-3749-A178-8CAC845A3260}"/>
              </a:ext>
            </a:extLst>
          </p:cNvPr>
          <p:cNvSpPr txBox="1"/>
          <p:nvPr/>
        </p:nvSpPr>
        <p:spPr>
          <a:xfrm>
            <a:off x="3150346" y="18308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DA7C3A2-24CC-F24A-87F7-1B13DBBC8C8E}"/>
              </a:ext>
            </a:extLst>
          </p:cNvPr>
          <p:cNvSpPr txBox="1"/>
          <p:nvPr/>
        </p:nvSpPr>
        <p:spPr>
          <a:xfrm>
            <a:off x="3150346" y="3515306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D14B3BA-17AC-DD46-9CF0-FA3A53C0EE1F}"/>
              </a:ext>
            </a:extLst>
          </p:cNvPr>
          <p:cNvSpPr txBox="1"/>
          <p:nvPr/>
        </p:nvSpPr>
        <p:spPr>
          <a:xfrm>
            <a:off x="3150346" y="219562"/>
            <a:ext cx="2574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Autonomy 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=&gt;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Satisfaction</a:t>
            </a:r>
          </a:p>
        </p:txBody>
      </p:sp>
    </p:spTree>
    <p:extLst>
      <p:ext uri="{BB962C8B-B14F-4D97-AF65-F5344CB8AC3E}">
        <p14:creationId xmlns:p14="http://schemas.microsoft.com/office/powerpoint/2010/main" val="90906172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7C845F9-5952-EE4A-89A5-51404E3D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057989"/>
            <a:ext cx="4108867" cy="819466"/>
          </a:xfrm>
        </p:spPr>
        <p:txBody>
          <a:bodyPr/>
          <a:lstStyle/>
          <a:p>
            <a:pPr marL="38100" indent="0">
              <a:buNone/>
            </a:pPr>
            <a:r>
              <a:rPr lang="en-US" sz="3600" dirty="0"/>
              <a:t>Dynamics</a:t>
            </a:r>
          </a:p>
          <a:p>
            <a:pPr marL="38100" indent="0">
              <a:buNone/>
            </a:pPr>
            <a:endParaRPr lang="en-US" sz="36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98</a:t>
            </a:fld>
            <a:endParaRPr/>
          </a:p>
        </p:txBody>
      </p:sp>
      <p:sp>
        <p:nvSpPr>
          <p:cNvPr id="16" name="Google Shape;76;p13">
            <a:extLst>
              <a:ext uri="{FF2B5EF4-FFF2-40B4-BE49-F238E27FC236}">
                <a16:creationId xmlns:a16="http://schemas.microsoft.com/office/drawing/2014/main" id="{EA2EB08F-AB99-1D4D-B2FE-7EEAAD38F209}"/>
              </a:ext>
            </a:extLst>
          </p:cNvPr>
          <p:cNvSpPr txBox="1">
            <a:spLocks/>
          </p:cNvSpPr>
          <p:nvPr/>
        </p:nvSpPr>
        <p:spPr>
          <a:xfrm>
            <a:off x="1165475" y="952953"/>
            <a:ext cx="7447184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72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63221297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99</a:t>
            </a:fld>
            <a:endParaRPr/>
          </a:p>
        </p:txBody>
      </p:sp>
      <p:pic>
        <p:nvPicPr>
          <p:cNvPr id="11" name="Picture 10" descr="A building with a mountain in the desert&#10;&#10;Description automatically generated">
            <a:extLst>
              <a:ext uri="{FF2B5EF4-FFF2-40B4-BE49-F238E27FC236}">
                <a16:creationId xmlns:a16="http://schemas.microsoft.com/office/drawing/2014/main" id="{84B89D6C-69C4-8743-A813-761B8CD42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263" y="2366542"/>
            <a:ext cx="4104737" cy="2776958"/>
          </a:xfrm>
          <a:prstGeom prst="rect">
            <a:avLst/>
          </a:prstGeom>
        </p:spPr>
      </p:pic>
      <p:pic>
        <p:nvPicPr>
          <p:cNvPr id="17" name="Picture 16" descr="A close up of a desert field with a mountain in the background&#10;&#10;Description automatically generated">
            <a:extLst>
              <a:ext uri="{FF2B5EF4-FFF2-40B4-BE49-F238E27FC236}">
                <a16:creationId xmlns:a16="http://schemas.microsoft.com/office/drawing/2014/main" id="{89D33FA5-2145-E549-ADD6-0ADFDB1CC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9263" y="0"/>
            <a:ext cx="4382051" cy="2464904"/>
          </a:xfrm>
          <a:prstGeom prst="rect">
            <a:avLst/>
          </a:prstGeom>
        </p:spPr>
      </p:pic>
      <p:pic>
        <p:nvPicPr>
          <p:cNvPr id="19" name="Picture 18" descr="A group of people standing outside of a building&#10;&#10;Description automatically generated">
            <a:extLst>
              <a:ext uri="{FF2B5EF4-FFF2-40B4-BE49-F238E27FC236}">
                <a16:creationId xmlns:a16="http://schemas.microsoft.com/office/drawing/2014/main" id="{CDD51EA4-A6AB-BD4A-BAE0-5AEA704ED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698285" y="0"/>
            <a:ext cx="773754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56356"/>
      </p:ext>
    </p:extLst>
  </p:cSld>
  <p:clrMapOvr>
    <a:masterClrMapping/>
  </p:clrMapOvr>
</p:sld>
</file>

<file path=ppt/theme/theme1.xml><?xml version="1.0" encoding="utf-8"?>
<a:theme xmlns:a="http://schemas.openxmlformats.org/drawingml/2006/main" name="Eleanor template">
  <a:themeElements>
    <a:clrScheme name="Custom 347">
      <a:dk1>
        <a:srgbClr val="2E3037"/>
      </a:dk1>
      <a:lt1>
        <a:srgbClr val="FFFFFF"/>
      </a:lt1>
      <a:dk2>
        <a:srgbClr val="666666"/>
      </a:dk2>
      <a:lt2>
        <a:srgbClr val="F3F3F3"/>
      </a:lt2>
      <a:accent1>
        <a:srgbClr val="39C0BA"/>
      </a:accent1>
      <a:accent2>
        <a:srgbClr val="90E6E2"/>
      </a:accent2>
      <a:accent3>
        <a:srgbClr val="F35B69"/>
      </a:accent3>
      <a:accent4>
        <a:srgbClr val="FAB2B9"/>
      </a:accent4>
      <a:accent5>
        <a:srgbClr val="999FA9"/>
      </a:accent5>
      <a:accent6>
        <a:srgbClr val="E2E7EE"/>
      </a:accent6>
      <a:hlink>
        <a:srgbClr val="39C0B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1500</TotalTime>
  <Words>1993</Words>
  <Application>Microsoft Macintosh PowerPoint</Application>
  <PresentationFormat>On-screen Show (16:9)</PresentationFormat>
  <Paragraphs>662</Paragraphs>
  <Slides>105</Slides>
  <Notes>105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09" baseType="lpstr">
      <vt:lpstr>Arial</vt:lpstr>
      <vt:lpstr>Quicksand</vt:lpstr>
      <vt:lpstr>Verdana</vt:lpstr>
      <vt:lpstr>Eleanor template</vt:lpstr>
      <vt:lpstr>What we know</vt:lpstr>
      <vt:lpstr>Agenda</vt:lpstr>
      <vt:lpstr>Agenda</vt:lpstr>
      <vt:lpstr>Agenda</vt:lpstr>
      <vt:lpstr>Agenda</vt:lpstr>
      <vt:lpstr>Caveat</vt:lpstr>
      <vt:lpstr>PowerPoint Presentation</vt:lpstr>
      <vt:lpstr>PowerPoint Presentation</vt:lpstr>
      <vt:lpstr>Meaningful Work</vt:lpstr>
      <vt:lpstr>Meaningful 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Caveat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Christopher Dishop</cp:lastModifiedBy>
  <cp:revision>58</cp:revision>
  <dcterms:modified xsi:type="dcterms:W3CDTF">2020-10-12T21:46:08Z</dcterms:modified>
</cp:coreProperties>
</file>